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0B591E-E3C4-4C3D-A5C4-FEF6FA4F9218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DEA0B0-1C84-4E53-8E77-231CB5EC3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nus.inf.u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Що це за документ?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3910019" cy="545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право с вырезом 5"/>
          <p:cNvSpPr/>
          <p:nvPr/>
        </p:nvSpPr>
        <p:spPr>
          <a:xfrm flipH="1">
            <a:off x="3643306" y="4357694"/>
            <a:ext cx="4143404" cy="285752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71" y="285728"/>
            <a:ext cx="4786329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00100" y="4500570"/>
            <a:ext cx="6777317" cy="785819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2 МАО 1.2-1</a:t>
            </a:r>
          </a:p>
          <a:p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>
          <a:xfrm rot="7985433" flipH="1">
            <a:off x="997209" y="2614855"/>
            <a:ext cx="4776805" cy="366144"/>
          </a:xfrm>
          <a:prstGeom prst="notch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572000" y="430203"/>
            <a:ext cx="2144486" cy="514272"/>
          </a:xfrm>
          <a:custGeom>
            <a:avLst/>
            <a:gdLst>
              <a:gd name="connsiteX0" fmla="*/ 163286 w 2144486"/>
              <a:gd name="connsiteY0" fmla="*/ 135854 h 514272"/>
              <a:gd name="connsiteX1" fmla="*/ 566057 w 2144486"/>
              <a:gd name="connsiteY1" fmla="*/ 124968 h 514272"/>
              <a:gd name="connsiteX2" fmla="*/ 729343 w 2144486"/>
              <a:gd name="connsiteY2" fmla="*/ 114083 h 514272"/>
              <a:gd name="connsiteX3" fmla="*/ 794657 w 2144486"/>
              <a:gd name="connsiteY3" fmla="*/ 92311 h 514272"/>
              <a:gd name="connsiteX4" fmla="*/ 838200 w 2144486"/>
              <a:gd name="connsiteY4" fmla="*/ 81426 h 514272"/>
              <a:gd name="connsiteX5" fmla="*/ 968829 w 2144486"/>
              <a:gd name="connsiteY5" fmla="*/ 59654 h 514272"/>
              <a:gd name="connsiteX6" fmla="*/ 1393371 w 2144486"/>
              <a:gd name="connsiteY6" fmla="*/ 48768 h 514272"/>
              <a:gd name="connsiteX7" fmla="*/ 1524000 w 2144486"/>
              <a:gd name="connsiteY7" fmla="*/ 59654 h 514272"/>
              <a:gd name="connsiteX8" fmla="*/ 1621971 w 2144486"/>
              <a:gd name="connsiteY8" fmla="*/ 81426 h 514272"/>
              <a:gd name="connsiteX9" fmla="*/ 1676400 w 2144486"/>
              <a:gd name="connsiteY9" fmla="*/ 92311 h 514272"/>
              <a:gd name="connsiteX10" fmla="*/ 1828800 w 2144486"/>
              <a:gd name="connsiteY10" fmla="*/ 135854 h 514272"/>
              <a:gd name="connsiteX11" fmla="*/ 2068286 w 2144486"/>
              <a:gd name="connsiteY11" fmla="*/ 146740 h 514272"/>
              <a:gd name="connsiteX12" fmla="*/ 2133600 w 2144486"/>
              <a:gd name="connsiteY12" fmla="*/ 190283 h 514272"/>
              <a:gd name="connsiteX13" fmla="*/ 2144486 w 2144486"/>
              <a:gd name="connsiteY13" fmla="*/ 222940 h 514272"/>
              <a:gd name="connsiteX14" fmla="*/ 2122714 w 2144486"/>
              <a:gd name="connsiteY14" fmla="*/ 342683 h 514272"/>
              <a:gd name="connsiteX15" fmla="*/ 2057400 w 2144486"/>
              <a:gd name="connsiteY15" fmla="*/ 364454 h 514272"/>
              <a:gd name="connsiteX16" fmla="*/ 1948543 w 2144486"/>
              <a:gd name="connsiteY16" fmla="*/ 386226 h 514272"/>
              <a:gd name="connsiteX17" fmla="*/ 1915886 w 2144486"/>
              <a:gd name="connsiteY17" fmla="*/ 397111 h 514272"/>
              <a:gd name="connsiteX18" fmla="*/ 1894114 w 2144486"/>
              <a:gd name="connsiteY18" fmla="*/ 418883 h 514272"/>
              <a:gd name="connsiteX19" fmla="*/ 1828800 w 2144486"/>
              <a:gd name="connsiteY19" fmla="*/ 440654 h 514272"/>
              <a:gd name="connsiteX20" fmla="*/ 1752600 w 2144486"/>
              <a:gd name="connsiteY20" fmla="*/ 473311 h 514272"/>
              <a:gd name="connsiteX21" fmla="*/ 1349829 w 2144486"/>
              <a:gd name="connsiteY21" fmla="*/ 495083 h 514272"/>
              <a:gd name="connsiteX22" fmla="*/ 827314 w 2144486"/>
              <a:gd name="connsiteY22" fmla="*/ 495083 h 514272"/>
              <a:gd name="connsiteX23" fmla="*/ 402771 w 2144486"/>
              <a:gd name="connsiteY23" fmla="*/ 484197 h 514272"/>
              <a:gd name="connsiteX24" fmla="*/ 283029 w 2144486"/>
              <a:gd name="connsiteY24" fmla="*/ 462426 h 514272"/>
              <a:gd name="connsiteX25" fmla="*/ 250371 w 2144486"/>
              <a:gd name="connsiteY25" fmla="*/ 451540 h 514272"/>
              <a:gd name="connsiteX26" fmla="*/ 141514 w 2144486"/>
              <a:gd name="connsiteY26" fmla="*/ 440654 h 514272"/>
              <a:gd name="connsiteX27" fmla="*/ 32657 w 2144486"/>
              <a:gd name="connsiteY27" fmla="*/ 407997 h 514272"/>
              <a:gd name="connsiteX28" fmla="*/ 0 w 2144486"/>
              <a:gd name="connsiteY28" fmla="*/ 397111 h 514272"/>
              <a:gd name="connsiteX29" fmla="*/ 10886 w 2144486"/>
              <a:gd name="connsiteY29" fmla="*/ 320911 h 514272"/>
              <a:gd name="connsiteX30" fmla="*/ 32657 w 2144486"/>
              <a:gd name="connsiteY30" fmla="*/ 288254 h 514272"/>
              <a:gd name="connsiteX31" fmla="*/ 108857 w 2144486"/>
              <a:gd name="connsiteY31" fmla="*/ 233826 h 514272"/>
              <a:gd name="connsiteX32" fmla="*/ 130629 w 2144486"/>
              <a:gd name="connsiteY32" fmla="*/ 212054 h 514272"/>
              <a:gd name="connsiteX33" fmla="*/ 152400 w 2144486"/>
              <a:gd name="connsiteY33" fmla="*/ 179397 h 514272"/>
              <a:gd name="connsiteX34" fmla="*/ 206829 w 2144486"/>
              <a:gd name="connsiteY34" fmla="*/ 135854 h 514272"/>
              <a:gd name="connsiteX35" fmla="*/ 163286 w 2144486"/>
              <a:gd name="connsiteY35" fmla="*/ 135854 h 51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144486" h="514272">
                <a:moveTo>
                  <a:pt x="163286" y="135854"/>
                </a:moveTo>
                <a:lnTo>
                  <a:pt x="566057" y="124968"/>
                </a:lnTo>
                <a:cubicBezTo>
                  <a:pt x="620566" y="122872"/>
                  <a:pt x="675342" y="121797"/>
                  <a:pt x="729343" y="114083"/>
                </a:cubicBezTo>
                <a:cubicBezTo>
                  <a:pt x="752061" y="110838"/>
                  <a:pt x="772393" y="97877"/>
                  <a:pt x="794657" y="92311"/>
                </a:cubicBezTo>
                <a:cubicBezTo>
                  <a:pt x="809171" y="88683"/>
                  <a:pt x="823495" y="84183"/>
                  <a:pt x="838200" y="81426"/>
                </a:cubicBezTo>
                <a:cubicBezTo>
                  <a:pt x="881588" y="73291"/>
                  <a:pt x="968829" y="59654"/>
                  <a:pt x="968829" y="59654"/>
                </a:cubicBezTo>
                <a:cubicBezTo>
                  <a:pt x="1147793" y="0"/>
                  <a:pt x="1011205" y="37188"/>
                  <a:pt x="1393371" y="48768"/>
                </a:cubicBezTo>
                <a:cubicBezTo>
                  <a:pt x="1436914" y="52397"/>
                  <a:pt x="1480745" y="53475"/>
                  <a:pt x="1524000" y="59654"/>
                </a:cubicBezTo>
                <a:cubicBezTo>
                  <a:pt x="1557117" y="64385"/>
                  <a:pt x="1589260" y="74417"/>
                  <a:pt x="1621971" y="81426"/>
                </a:cubicBezTo>
                <a:cubicBezTo>
                  <a:pt x="1640063" y="85303"/>
                  <a:pt x="1658550" y="87443"/>
                  <a:pt x="1676400" y="92311"/>
                </a:cubicBezTo>
                <a:cubicBezTo>
                  <a:pt x="1719613" y="104096"/>
                  <a:pt x="1785277" y="133876"/>
                  <a:pt x="1828800" y="135854"/>
                </a:cubicBezTo>
                <a:lnTo>
                  <a:pt x="2068286" y="146740"/>
                </a:lnTo>
                <a:cubicBezTo>
                  <a:pt x="2090973" y="158083"/>
                  <a:pt x="2119351" y="166534"/>
                  <a:pt x="2133600" y="190283"/>
                </a:cubicBezTo>
                <a:cubicBezTo>
                  <a:pt x="2139504" y="200122"/>
                  <a:pt x="2140857" y="212054"/>
                  <a:pt x="2144486" y="222940"/>
                </a:cubicBezTo>
                <a:cubicBezTo>
                  <a:pt x="2137229" y="262854"/>
                  <a:pt x="2143976" y="308132"/>
                  <a:pt x="2122714" y="342683"/>
                </a:cubicBezTo>
                <a:cubicBezTo>
                  <a:pt x="2110686" y="362228"/>
                  <a:pt x="2079171" y="357197"/>
                  <a:pt x="2057400" y="364454"/>
                </a:cubicBezTo>
                <a:cubicBezTo>
                  <a:pt x="2000399" y="383454"/>
                  <a:pt x="2036109" y="373716"/>
                  <a:pt x="1948543" y="386226"/>
                </a:cubicBezTo>
                <a:cubicBezTo>
                  <a:pt x="1937657" y="389854"/>
                  <a:pt x="1925725" y="391208"/>
                  <a:pt x="1915886" y="397111"/>
                </a:cubicBezTo>
                <a:cubicBezTo>
                  <a:pt x="1907085" y="402391"/>
                  <a:pt x="1903294" y="414293"/>
                  <a:pt x="1894114" y="418883"/>
                </a:cubicBezTo>
                <a:cubicBezTo>
                  <a:pt x="1873588" y="429146"/>
                  <a:pt x="1828800" y="440654"/>
                  <a:pt x="1828800" y="440654"/>
                </a:cubicBezTo>
                <a:cubicBezTo>
                  <a:pt x="1794741" y="474715"/>
                  <a:pt x="1815661" y="461846"/>
                  <a:pt x="1752600" y="473311"/>
                </a:cubicBezTo>
                <a:cubicBezTo>
                  <a:pt x="1594126" y="502124"/>
                  <a:pt x="1618312" y="486422"/>
                  <a:pt x="1349829" y="495083"/>
                </a:cubicBezTo>
                <a:cubicBezTo>
                  <a:pt x="1061976" y="514272"/>
                  <a:pt x="1252125" y="506883"/>
                  <a:pt x="827314" y="495083"/>
                </a:cubicBezTo>
                <a:lnTo>
                  <a:pt x="402771" y="484197"/>
                </a:lnTo>
                <a:cubicBezTo>
                  <a:pt x="373669" y="479346"/>
                  <a:pt x="313447" y="470030"/>
                  <a:pt x="283029" y="462426"/>
                </a:cubicBezTo>
                <a:cubicBezTo>
                  <a:pt x="271897" y="459643"/>
                  <a:pt x="261712" y="453285"/>
                  <a:pt x="250371" y="451540"/>
                </a:cubicBezTo>
                <a:cubicBezTo>
                  <a:pt x="214328" y="445995"/>
                  <a:pt x="177800" y="444283"/>
                  <a:pt x="141514" y="440654"/>
                </a:cubicBezTo>
                <a:cubicBezTo>
                  <a:pt x="75710" y="424203"/>
                  <a:pt x="112159" y="434498"/>
                  <a:pt x="32657" y="407997"/>
                </a:cubicBezTo>
                <a:lnTo>
                  <a:pt x="0" y="397111"/>
                </a:lnTo>
                <a:cubicBezTo>
                  <a:pt x="3629" y="371711"/>
                  <a:pt x="3513" y="345487"/>
                  <a:pt x="10886" y="320911"/>
                </a:cubicBezTo>
                <a:cubicBezTo>
                  <a:pt x="14645" y="308380"/>
                  <a:pt x="24143" y="298187"/>
                  <a:pt x="32657" y="288254"/>
                </a:cubicBezTo>
                <a:cubicBezTo>
                  <a:pt x="73982" y="240041"/>
                  <a:pt x="62502" y="249277"/>
                  <a:pt x="108857" y="233826"/>
                </a:cubicBezTo>
                <a:cubicBezTo>
                  <a:pt x="116114" y="226569"/>
                  <a:pt x="124218" y="220068"/>
                  <a:pt x="130629" y="212054"/>
                </a:cubicBezTo>
                <a:cubicBezTo>
                  <a:pt x="138802" y="201838"/>
                  <a:pt x="143149" y="188648"/>
                  <a:pt x="152400" y="179397"/>
                </a:cubicBezTo>
                <a:cubicBezTo>
                  <a:pt x="160918" y="170879"/>
                  <a:pt x="201442" y="152014"/>
                  <a:pt x="206829" y="135854"/>
                </a:cubicBezTo>
                <a:cubicBezTo>
                  <a:pt x="208452" y="130986"/>
                  <a:pt x="103415" y="137668"/>
                  <a:pt x="163286" y="135854"/>
                </a:cubicBezTo>
                <a:close/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5715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Змістовні лінії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001056" cy="785817"/>
          </a:xfrm>
        </p:spPr>
        <p:txBody>
          <a:bodyPr>
            <a:normAutofit fontScale="92500"/>
          </a:bodyPr>
          <a:lstStyle/>
          <a:p>
            <a:pPr marL="85725" indent="-15875" algn="just">
              <a:buNone/>
            </a:pPr>
            <a:r>
              <a:rPr lang="ru-RU" dirty="0" err="1" smtClean="0"/>
              <a:t>Виписані</a:t>
            </a:r>
            <a:r>
              <a:rPr lang="ru-RU" dirty="0" smtClean="0"/>
              <a:t> для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– вони </a:t>
            </a:r>
            <a:r>
              <a:rPr lang="ru-RU" dirty="0" err="1" smtClean="0"/>
              <a:t>окреслюють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внутрішню</a:t>
            </a:r>
            <a:r>
              <a:rPr lang="ru-RU" dirty="0" smtClean="0"/>
              <a:t> структуру та </a:t>
            </a:r>
            <a:r>
              <a:rPr lang="ru-RU" dirty="0" err="1" smtClean="0"/>
              <a:t>систематизують</a:t>
            </a:r>
            <a:r>
              <a:rPr lang="ru-RU" dirty="0" smtClean="0"/>
              <a:t> </a:t>
            </a:r>
            <a:r>
              <a:rPr lang="ru-RU" dirty="0" err="1" smtClean="0"/>
              <a:t>КОРи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785926"/>
            <a:ext cx="7786742" cy="5715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Модельна навчальна програма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2285992"/>
            <a:ext cx="8143932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експертна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спільнота</a:t>
            </a:r>
            <a:r>
              <a:rPr lang="ru-RU" sz="2400" dirty="0" smtClean="0"/>
              <a:t>, а </a:t>
            </a:r>
            <a:r>
              <a:rPr lang="ru-RU" sz="2400" dirty="0" err="1" smtClean="0"/>
              <a:t>затверджує</a:t>
            </a:r>
            <a:r>
              <a:rPr lang="ru-RU" sz="2400" dirty="0" smtClean="0"/>
              <a:t> МОН. Вона </a:t>
            </a:r>
            <a:r>
              <a:rPr lang="ru-RU" sz="2400" dirty="0" err="1" smtClean="0"/>
              <a:t>містить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підходи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інтеграції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впорядкування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ж </a:t>
            </a:r>
            <a:r>
              <a:rPr lang="ru-RU" sz="2400" dirty="0" err="1" smtClean="0"/>
              <a:t>курсів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КОРів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досягнень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.</a:t>
            </a:r>
            <a:r>
              <a:rPr lang="uk-UA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smtClean="0"/>
              <a:t>– </a:t>
            </a:r>
            <a:r>
              <a:rPr lang="ru-RU" sz="2400" b="1" dirty="0" err="1" smtClean="0"/>
              <a:t>зразок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5715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Базовий навчальний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001056" cy="1428760"/>
          </a:xfrm>
        </p:spPr>
        <p:txBody>
          <a:bodyPr>
            <a:normAutofit fontScale="92500" lnSpcReduction="10000"/>
          </a:bodyPr>
          <a:lstStyle/>
          <a:p>
            <a:pPr marL="85725" indent="-15875" algn="just">
              <a:buNone/>
            </a:pPr>
            <a:r>
              <a:rPr lang="ru-RU" dirty="0" err="1" smtClean="0"/>
              <a:t>Визначає</a:t>
            </a:r>
            <a:r>
              <a:rPr lang="ru-RU" dirty="0" smtClean="0"/>
              <a:t> структуру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, </a:t>
            </a:r>
            <a:r>
              <a:rPr lang="ru-RU" dirty="0" err="1" smtClean="0"/>
              <a:t>погодинне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річну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годин та </a:t>
            </a:r>
            <a:r>
              <a:rPr lang="ru-RU" dirty="0" err="1" smtClean="0"/>
              <a:t>граничне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на </a:t>
            </a:r>
            <a:r>
              <a:rPr lang="ru-RU" dirty="0" err="1" smtClean="0"/>
              <a:t>учнів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472" y="2500306"/>
            <a:ext cx="7786742" cy="5715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Типовий навчальний план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3143248"/>
            <a:ext cx="8143932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err="1" smtClean="0"/>
              <a:t>Затверджується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Базового </a:t>
            </a:r>
            <a:r>
              <a:rPr lang="ru-RU" sz="2400" dirty="0" err="1" smtClean="0"/>
              <a:t>навчального</a:t>
            </a:r>
            <a:r>
              <a:rPr lang="ru-RU" sz="2400" dirty="0" smtClean="0"/>
              <a:t> плану.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навчальний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предметами </a:t>
            </a:r>
            <a:r>
              <a:rPr lang="ru-RU" sz="2400" dirty="0" err="1" smtClean="0"/>
              <a:t>і</a:t>
            </a:r>
            <a:r>
              <a:rPr lang="ru-RU" sz="2400" dirty="0" smtClean="0"/>
              <a:t> курсами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співвідношенням</a:t>
            </a:r>
            <a:r>
              <a:rPr lang="ru-RU" sz="2400" dirty="0" smtClean="0"/>
              <a:t>, яке </a:t>
            </a:r>
            <a:r>
              <a:rPr lang="ru-RU" sz="2400" dirty="0" err="1" smtClean="0"/>
              <a:t>визначено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навчальним</a:t>
            </a:r>
            <a:r>
              <a:rPr lang="ru-RU" sz="2400" dirty="0" smtClean="0"/>
              <a:t> планом.</a:t>
            </a:r>
            <a:endParaRPr lang="uk-U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5715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Робочий навчальний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001056" cy="1428760"/>
          </a:xfrm>
        </p:spPr>
        <p:txBody>
          <a:bodyPr>
            <a:normAutofit fontScale="92500" lnSpcReduction="10000"/>
          </a:bodyPr>
          <a:lstStyle/>
          <a:p>
            <a:pPr marL="85725" indent="-15875" algn="just">
              <a:buNone/>
            </a:pP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smtClean="0"/>
              <a:t>сам заклад </a:t>
            </a:r>
            <a:r>
              <a:rPr lang="ru-RU" dirty="0" err="1" smtClean="0"/>
              <a:t>освіти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Типового </a:t>
            </a:r>
            <a:r>
              <a:rPr lang="ru-RU" dirty="0" err="1" smtClean="0"/>
              <a:t>навчального</a:t>
            </a:r>
            <a:r>
              <a:rPr lang="ru-RU" dirty="0" smtClean="0"/>
              <a:t> плану. У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 школа </a:t>
            </a:r>
            <a:r>
              <a:rPr lang="ru-RU" dirty="0" err="1" smtClean="0"/>
              <a:t>конкретизує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використає</a:t>
            </a:r>
            <a:r>
              <a:rPr lang="ru-RU" dirty="0" smtClean="0"/>
              <a:t> </a:t>
            </a:r>
            <a:r>
              <a:rPr lang="ru-RU" dirty="0" err="1" smtClean="0"/>
              <a:t>варіативний</a:t>
            </a:r>
            <a:r>
              <a:rPr lang="ru-RU" dirty="0" smtClean="0"/>
              <a:t> </a:t>
            </a:r>
            <a:r>
              <a:rPr lang="ru-RU" dirty="0" err="1" smtClean="0"/>
              <a:t>складник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472" y="2500306"/>
            <a:ext cx="7786742" cy="5715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Формувальне оцінювання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3143248"/>
            <a:ext cx="8143932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ru-RU" sz="2400" dirty="0" err="1" smtClean="0"/>
              <a:t>Допомагає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дитини</a:t>
            </a:r>
            <a:r>
              <a:rPr lang="ru-RU" sz="2400" dirty="0" smtClean="0"/>
              <a:t> у </a:t>
            </a:r>
            <a:r>
              <a:rPr lang="ru-RU" sz="2400" dirty="0" err="1" smtClean="0"/>
              <a:t>навчанні</a:t>
            </a:r>
            <a:r>
              <a:rPr lang="ru-RU" sz="2400" dirty="0" smtClean="0"/>
              <a:t>.</a:t>
            </a:r>
            <a:endParaRPr lang="uk-UA" sz="2400" dirty="0" smtClean="0"/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Стандарті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неодноразово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згадується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вчитися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поступ</a:t>
            </a:r>
            <a:r>
              <a:rPr lang="ru-RU" sz="2400" dirty="0" smtClean="0"/>
              <a:t>, </a:t>
            </a:r>
            <a:r>
              <a:rPr lang="ru-RU" sz="2400" dirty="0" err="1" smtClean="0"/>
              <a:t>ставити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цілі</a:t>
            </a:r>
            <a:r>
              <a:rPr lang="ru-RU" sz="2400" dirty="0" smtClean="0"/>
              <a:t> 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обирати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4643446"/>
            <a:ext cx="7786742" cy="5715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Підсумкове оцінювання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34" y="5143512"/>
            <a:ext cx="8001056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err="1" smtClean="0"/>
              <a:t>Навчальні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зіставляються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КОРами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 користуватися стандартом?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9"/>
            <a:ext cx="8001056" cy="2143139"/>
          </a:xfrm>
        </p:spPr>
        <p:txBody>
          <a:bodyPr>
            <a:normAutofit fontScale="92500" lnSpcReduction="20000"/>
          </a:bodyPr>
          <a:lstStyle/>
          <a:p>
            <a:pPr marL="85725" indent="-15875" algn="just">
              <a:buNone/>
            </a:pPr>
            <a:r>
              <a:rPr lang="ru-RU" sz="4400" dirty="0" smtClean="0"/>
              <a:t>На </a:t>
            </a:r>
            <a:r>
              <a:rPr lang="ru-RU" sz="4400" dirty="0" err="1" smtClean="0"/>
              <a:t>основі</a:t>
            </a:r>
            <a:r>
              <a:rPr lang="ru-RU" sz="4400" dirty="0" smtClean="0"/>
              <a:t> </a:t>
            </a:r>
            <a:r>
              <a:rPr lang="ru-RU" sz="4400" dirty="0" err="1" smtClean="0"/>
              <a:t>цього</a:t>
            </a:r>
            <a:r>
              <a:rPr lang="ru-RU" sz="4400" dirty="0" smtClean="0"/>
              <a:t> Стандарту </a:t>
            </a:r>
            <a:r>
              <a:rPr lang="ru-RU" sz="4400" dirty="0" err="1" smtClean="0"/>
              <a:t>вчителі</a:t>
            </a:r>
            <a:r>
              <a:rPr lang="ru-RU" sz="4400" dirty="0" smtClean="0"/>
              <a:t> </a:t>
            </a:r>
            <a:r>
              <a:rPr lang="ru-RU" sz="4400" dirty="0" err="1" smtClean="0"/>
              <a:t>самостійно</a:t>
            </a:r>
            <a:r>
              <a:rPr lang="ru-RU" sz="4400" dirty="0" smtClean="0"/>
              <a:t>, </a:t>
            </a:r>
            <a:r>
              <a:rPr lang="ru-RU" sz="4400" dirty="0" err="1" smtClean="0"/>
              <a:t>чи</a:t>
            </a:r>
            <a:r>
              <a:rPr lang="ru-RU" sz="4400" dirty="0" smtClean="0"/>
              <a:t> </a:t>
            </a:r>
            <a:r>
              <a:rPr lang="ru-RU" sz="4400" dirty="0" err="1" smtClean="0"/>
              <a:t>об’єднавшись</a:t>
            </a:r>
            <a:r>
              <a:rPr lang="ru-RU" sz="4400" dirty="0" smtClean="0"/>
              <a:t> у </a:t>
            </a:r>
            <a:r>
              <a:rPr lang="ru-RU" sz="4400" dirty="0" err="1" smtClean="0"/>
              <a:t>групи</a:t>
            </a:r>
            <a:r>
              <a:rPr lang="ru-RU" sz="4400" dirty="0" smtClean="0"/>
              <a:t>, </a:t>
            </a:r>
            <a:r>
              <a:rPr lang="ru-RU" sz="4400" dirty="0" err="1" smtClean="0"/>
              <a:t>створюють</a:t>
            </a:r>
            <a:r>
              <a:rPr lang="ru-RU" sz="4400" dirty="0" smtClean="0"/>
              <a:t> </a:t>
            </a:r>
            <a:r>
              <a:rPr lang="ru-RU" sz="4400" dirty="0" err="1" smtClean="0"/>
              <a:t>навчальні</a:t>
            </a:r>
            <a:r>
              <a:rPr lang="ru-RU" sz="4400" dirty="0" smtClean="0"/>
              <a:t> </a:t>
            </a:r>
            <a:r>
              <a:rPr lang="ru-RU" sz="4400" dirty="0" err="1" smtClean="0"/>
              <a:t>програми</a:t>
            </a:r>
            <a:r>
              <a:rPr lang="ru-RU" sz="4400" dirty="0" smtClean="0"/>
              <a:t>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8662" y="371475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err="1" smtClean="0">
                <a:solidFill>
                  <a:srgbClr val="008000"/>
                </a:solidFill>
              </a:rPr>
              <a:t>Національна</a:t>
            </a:r>
            <a:r>
              <a:rPr lang="ru-RU" sz="3600" b="1" dirty="0" smtClean="0">
                <a:solidFill>
                  <a:srgbClr val="008000"/>
                </a:solidFill>
              </a:rPr>
              <a:t> </a:t>
            </a:r>
            <a:r>
              <a:rPr lang="ru-RU" sz="3600" b="1" dirty="0" err="1" smtClean="0">
                <a:solidFill>
                  <a:srgbClr val="008000"/>
                </a:solidFill>
              </a:rPr>
              <a:t>електронна</a:t>
            </a:r>
            <a:r>
              <a:rPr lang="ru-RU" sz="3600" b="1" dirty="0" smtClean="0">
                <a:solidFill>
                  <a:srgbClr val="008000"/>
                </a:solidFill>
              </a:rPr>
              <a:t> платформа</a:t>
            </a:r>
            <a:r>
              <a:rPr lang="ru-RU" sz="3600" dirty="0" smtClean="0">
                <a:solidFill>
                  <a:srgbClr val="008000"/>
                </a:solidFill>
              </a:rPr>
              <a:t>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714861"/>
            <a:ext cx="8001056" cy="214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5725" lvl="0" indent="-15875" algn="just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ru-RU" sz="4400" dirty="0" smtClean="0"/>
              <a:t>:</a:t>
            </a:r>
            <a:r>
              <a:rPr lang="ru-RU" sz="4400" dirty="0" smtClean="0">
                <a:hlinkClick r:id="rId2"/>
              </a:rPr>
              <a:t> </a:t>
            </a:r>
            <a:r>
              <a:rPr lang="ru-RU" sz="4400" b="1" dirty="0" smtClean="0">
                <a:hlinkClick r:id="rId2"/>
              </a:rPr>
              <a:t>http://nus.inf.ua/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Свобода вчителя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50059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Він</a:t>
            </a:r>
            <a:r>
              <a:rPr lang="ru-RU" dirty="0" smtClean="0"/>
              <a:t>/вона </a:t>
            </a:r>
            <a:r>
              <a:rPr lang="ru-RU" dirty="0" err="1" smtClean="0">
                <a:solidFill>
                  <a:srgbClr val="FF0000"/>
                </a:solidFill>
              </a:rPr>
              <a:t>розробляє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навчальну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програму</a:t>
            </a:r>
            <a:r>
              <a:rPr lang="ru-RU" dirty="0" smtClean="0">
                <a:solidFill>
                  <a:srgbClr val="FF0000"/>
                </a:solidFill>
              </a:rPr>
              <a:t> та </a:t>
            </a:r>
            <a:r>
              <a:rPr lang="ru-RU" dirty="0" err="1" smtClean="0">
                <a:solidFill>
                  <a:srgbClr val="FF0000"/>
                </a:solidFill>
              </a:rPr>
              <a:t>здійснює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календарне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планування</a:t>
            </a:r>
            <a:r>
              <a:rPr lang="ru-RU" dirty="0" smtClean="0">
                <a:solidFill>
                  <a:srgbClr val="FF0000"/>
                </a:solidFill>
              </a:rPr>
              <a:t> у </a:t>
            </a:r>
            <a:r>
              <a:rPr lang="ru-RU" dirty="0" err="1" smtClean="0">
                <a:solidFill>
                  <a:srgbClr val="FF0000"/>
                </a:solidFill>
              </a:rPr>
              <a:t>довільній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формі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календарне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, занять, </a:t>
            </a:r>
            <a:r>
              <a:rPr lang="ru-RU" dirty="0" err="1" smtClean="0"/>
              <a:t>уроків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через </a:t>
            </a:r>
            <a:r>
              <a:rPr lang="ru-RU" dirty="0" err="1" smtClean="0"/>
              <a:t>інтегровані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. Так само </a:t>
            </a:r>
            <a:r>
              <a:rPr lang="ru-RU" dirty="0" err="1" smtClean="0"/>
              <a:t>вчитель</a:t>
            </a:r>
            <a:r>
              <a:rPr lang="ru-RU" dirty="0" smtClean="0"/>
              <a:t> сам </a:t>
            </a:r>
            <a:r>
              <a:rPr lang="ru-RU" dirty="0" err="1" smtClean="0"/>
              <a:t>визначає</a:t>
            </a:r>
            <a:r>
              <a:rPr lang="ru-RU" dirty="0" smtClean="0"/>
              <a:t>, як </a:t>
            </a:r>
            <a:r>
              <a:rPr lang="ru-RU" dirty="0" err="1" smtClean="0"/>
              <a:t>розпоряджатись</a:t>
            </a:r>
            <a:r>
              <a:rPr lang="ru-RU" dirty="0" smtClean="0"/>
              <a:t> 20% резервного часу.</a:t>
            </a:r>
            <a:endParaRPr lang="uk-UA" dirty="0" smtClean="0"/>
          </a:p>
          <a:p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на </a:t>
            </a:r>
            <a:r>
              <a:rPr lang="ru-RU" dirty="0" err="1" smtClean="0">
                <a:solidFill>
                  <a:srgbClr val="FF0000"/>
                </a:solidFill>
              </a:rPr>
              <a:t>свій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розсуд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може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визначати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тривалість</a:t>
            </a:r>
            <a:r>
              <a:rPr lang="ru-RU" dirty="0" smtClean="0">
                <a:solidFill>
                  <a:srgbClr val="FF0000"/>
                </a:solidFill>
              </a:rPr>
              <a:t> уроку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форму </a:t>
            </a:r>
            <a:r>
              <a:rPr lang="ru-RU" dirty="0" err="1" smtClean="0">
                <a:solidFill>
                  <a:srgbClr val="FF0000"/>
                </a:solidFill>
              </a:rPr>
              <a:t>його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проведення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Головне – </a:t>
            </a:r>
            <a:r>
              <a:rPr lang="ru-RU" dirty="0" err="1" smtClean="0"/>
              <a:t>досягнути</a:t>
            </a:r>
            <a:r>
              <a:rPr lang="ru-RU" dirty="0" smtClean="0"/>
              <a:t> </a:t>
            </a:r>
            <a:r>
              <a:rPr lang="ru-RU" dirty="0" err="1" smtClean="0"/>
              <a:t>очікуваних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КОРами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Покажчик наскрізних умінь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500594"/>
          </a:xfrm>
        </p:spPr>
        <p:txBody>
          <a:bodyPr>
            <a:normAutofit/>
          </a:bodyPr>
          <a:lstStyle/>
          <a:p>
            <a:pPr lvl="0"/>
            <a:r>
              <a:rPr lang="ru-RU" dirty="0" err="1" smtClean="0"/>
              <a:t>Розв’язую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endParaRPr lang="uk-UA" dirty="0" smtClean="0"/>
          </a:p>
          <a:p>
            <a:pPr lvl="0"/>
            <a:r>
              <a:rPr lang="ru-RU" dirty="0" smtClean="0"/>
              <a:t>Критично </a:t>
            </a:r>
            <a:r>
              <a:rPr lang="ru-RU" dirty="0" err="1" smtClean="0"/>
              <a:t>мислю</a:t>
            </a:r>
            <a:endParaRPr lang="uk-UA" dirty="0" smtClean="0"/>
          </a:p>
          <a:p>
            <a:pPr lvl="0"/>
            <a:r>
              <a:rPr lang="ru-RU" dirty="0" err="1" smtClean="0"/>
              <a:t>Творчо</a:t>
            </a:r>
            <a:r>
              <a:rPr lang="ru-RU" dirty="0" smtClean="0"/>
              <a:t> </a:t>
            </a:r>
            <a:r>
              <a:rPr lang="ru-RU" dirty="0" err="1" smtClean="0"/>
              <a:t>мислю</a:t>
            </a:r>
            <a:r>
              <a:rPr lang="ru-RU" dirty="0" smtClean="0"/>
              <a:t> (</a:t>
            </a:r>
            <a:r>
              <a:rPr lang="ru-RU" dirty="0" err="1" smtClean="0"/>
              <a:t>креативність</a:t>
            </a:r>
            <a:r>
              <a:rPr lang="ru-RU" dirty="0" smtClean="0"/>
              <a:t>)</a:t>
            </a:r>
            <a:endParaRPr lang="uk-UA" dirty="0" smtClean="0"/>
          </a:p>
          <a:p>
            <a:pPr lvl="0"/>
            <a:r>
              <a:rPr lang="ru-RU" dirty="0" err="1" smtClean="0"/>
              <a:t>Співпрацюю</a:t>
            </a:r>
            <a:endParaRPr lang="uk-UA" dirty="0" smtClean="0"/>
          </a:p>
          <a:p>
            <a:pPr lvl="0"/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спілкуюся</a:t>
            </a:r>
            <a:endParaRPr lang="uk-UA" dirty="0" smtClean="0"/>
          </a:p>
          <a:p>
            <a:pPr lvl="0"/>
            <a:r>
              <a:rPr lang="ru-RU" dirty="0" err="1" smtClean="0"/>
              <a:t>Розвиваю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емоційний</a:t>
            </a:r>
            <a:r>
              <a:rPr lang="ru-RU" dirty="0" smtClean="0"/>
              <a:t> </a:t>
            </a:r>
            <a:r>
              <a:rPr lang="ru-RU" dirty="0" err="1" smtClean="0"/>
              <a:t>інтелект</a:t>
            </a:r>
            <a:endParaRPr lang="uk-UA" dirty="0" smtClean="0"/>
          </a:p>
          <a:p>
            <a:pPr lvl="0"/>
            <a:r>
              <a:rPr lang="ru-RU" dirty="0" err="1" smtClean="0"/>
              <a:t>Досліджую</a:t>
            </a:r>
            <a:endParaRPr lang="uk-UA" dirty="0" smtClean="0"/>
          </a:p>
          <a:p>
            <a:pPr lvl="0"/>
            <a:r>
              <a:rPr lang="ru-RU" dirty="0" err="1" smtClean="0"/>
              <a:t>Організовую</a:t>
            </a:r>
            <a:r>
              <a:rPr lang="ru-RU" dirty="0" smtClean="0"/>
              <a:t> свою </a:t>
            </a:r>
            <a:r>
              <a:rPr lang="ru-RU" dirty="0" err="1" smtClean="0"/>
              <a:t>діяльність</a:t>
            </a:r>
            <a:endParaRPr lang="uk-UA" dirty="0" smtClean="0"/>
          </a:p>
          <a:p>
            <a:pPr lvl="0"/>
            <a:r>
              <a:rPr lang="ru-RU" dirty="0" err="1" smtClean="0"/>
              <a:t>Рефлексую</a:t>
            </a:r>
            <a:endParaRPr lang="uk-UA" dirty="0" smtClean="0"/>
          </a:p>
          <a:p>
            <a:pPr lvl="0"/>
            <a:r>
              <a:rPr lang="ru-RU" dirty="0" smtClean="0"/>
              <a:t>Читаю </a:t>
            </a:r>
            <a:r>
              <a:rPr lang="ru-RU" dirty="0" err="1" smtClean="0"/>
              <a:t>вдумливо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Особливості навчання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500594"/>
          </a:xfrm>
        </p:spPr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найважливіше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– через </a:t>
            </a:r>
            <a:r>
              <a:rPr lang="ru-RU" dirty="0" err="1" smtClean="0"/>
              <a:t>дослідження</a:t>
            </a:r>
            <a:r>
              <a:rPr lang="ru-RU" dirty="0" smtClean="0"/>
              <a:t> та </a:t>
            </a:r>
            <a:r>
              <a:rPr lang="ru-RU" dirty="0" err="1" smtClean="0"/>
              <a:t>особистий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, роботу в </a:t>
            </a:r>
            <a:r>
              <a:rPr lang="ru-RU" dirty="0" err="1" smtClean="0"/>
              <a:t>групі</a:t>
            </a:r>
            <a:r>
              <a:rPr lang="ru-RU" dirty="0" smtClean="0"/>
              <a:t> та </a:t>
            </a:r>
            <a:r>
              <a:rPr lang="ru-RU" dirty="0" err="1" smtClean="0"/>
              <a:t>соціалізацію</a:t>
            </a:r>
            <a:r>
              <a:rPr lang="ru-RU" dirty="0" smtClean="0"/>
              <a:t>. Тому в </a:t>
            </a:r>
            <a:r>
              <a:rPr lang="ru-RU" dirty="0" err="1" smtClean="0"/>
              <a:t>Стандарті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приділено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Коли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у </a:t>
            </a:r>
            <a:r>
              <a:rPr lang="ru-RU" dirty="0" err="1" smtClean="0"/>
              <a:t>групах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ровесниками, вона </a:t>
            </a:r>
            <a:r>
              <a:rPr lang="ru-RU" dirty="0" err="1" smtClean="0"/>
              <a:t>відчуває</a:t>
            </a:r>
            <a:r>
              <a:rPr lang="ru-RU" dirty="0" smtClean="0"/>
              <a:t> себе в </a:t>
            </a:r>
            <a:r>
              <a:rPr lang="ru-RU" dirty="0" err="1" smtClean="0"/>
              <a:t>безпеці</a:t>
            </a:r>
            <a:r>
              <a:rPr lang="ru-RU" dirty="0" smtClean="0"/>
              <a:t>. У </a:t>
            </a:r>
            <a:r>
              <a:rPr lang="ru-RU" dirty="0" err="1" smtClean="0"/>
              <a:t>роботі</a:t>
            </a:r>
            <a:r>
              <a:rPr lang="ru-RU" dirty="0" smtClean="0"/>
              <a:t> над </a:t>
            </a:r>
            <a:r>
              <a:rPr lang="ru-RU" b="1" dirty="0" err="1" smtClean="0"/>
              <a:t>спільними</a:t>
            </a:r>
            <a:r>
              <a:rPr lang="ru-RU" b="1" dirty="0" smtClean="0"/>
              <a:t> проектами 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найменш</a:t>
            </a:r>
            <a:r>
              <a:rPr lang="ru-RU" dirty="0" smtClean="0"/>
              <a:t> </a:t>
            </a:r>
            <a:r>
              <a:rPr lang="ru-RU" dirty="0" err="1" smtClean="0"/>
              <a:t>сміливі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розкриваються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відчувають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право на </a:t>
            </a:r>
            <a:r>
              <a:rPr lang="ru-RU" dirty="0" err="1" smtClean="0"/>
              <a:t>помилку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85738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Вимоги</a:t>
            </a:r>
            <a:r>
              <a:rPr lang="ru-RU" b="1" dirty="0" smtClean="0"/>
              <a:t> до </a:t>
            </a:r>
            <a:r>
              <a:rPr lang="ru-RU" b="1" dirty="0" err="1" smtClean="0"/>
              <a:t>знань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вмінь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 у </a:t>
            </a:r>
            <a:r>
              <a:rPr lang="ru-RU" b="1" dirty="0" err="1" smtClean="0"/>
              <a:t>проекті</a:t>
            </a:r>
            <a:r>
              <a:rPr lang="ru-RU" b="1" dirty="0" smtClean="0"/>
              <a:t> Стандарту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Мовно-літературна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001056" cy="3429024"/>
          </a:xfrm>
        </p:spPr>
        <p:txBody>
          <a:bodyPr>
            <a:normAutofit/>
          </a:bodyPr>
          <a:lstStyle/>
          <a:p>
            <a:r>
              <a:rPr lang="uk-UA" dirty="0" smtClean="0"/>
              <a:t>Вміння вести діалог</a:t>
            </a:r>
          </a:p>
          <a:p>
            <a:r>
              <a:rPr lang="uk-UA" dirty="0" smtClean="0"/>
              <a:t>Визначати позиції співрозмовників</a:t>
            </a:r>
            <a:endParaRPr lang="uk-UA" dirty="0" smtClean="0"/>
          </a:p>
          <a:p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smtClean="0"/>
              <a:t>мету </a:t>
            </a:r>
            <a:r>
              <a:rPr lang="ru-RU" dirty="0" err="1" smtClean="0"/>
              <a:t>читання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відбирати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, </a:t>
            </a:r>
            <a:r>
              <a:rPr lang="ru-RU" dirty="0" err="1" smtClean="0"/>
              <a:t>виділяти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,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,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прочитане</a:t>
            </a:r>
            <a:r>
              <a:rPr lang="ru-RU" dirty="0" smtClean="0"/>
              <a:t> на </a:t>
            </a:r>
            <a:r>
              <a:rPr lang="ru-RU" dirty="0" err="1" smtClean="0"/>
              <a:t>правдивість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описи, </a:t>
            </a:r>
            <a:r>
              <a:rPr lang="ru-RU" dirty="0" err="1" smtClean="0"/>
              <a:t>міркування</a:t>
            </a:r>
            <a:r>
              <a:rPr lang="ru-RU" dirty="0" smtClean="0"/>
              <a:t>, </a:t>
            </a:r>
            <a:r>
              <a:rPr lang="ru-RU" dirty="0" err="1" smtClean="0"/>
              <a:t>оголошення</a:t>
            </a:r>
            <a:r>
              <a:rPr lang="ru-RU" dirty="0" smtClean="0"/>
              <a:t> та </a:t>
            </a:r>
            <a:r>
              <a:rPr lang="ru-RU" dirty="0" err="1" smtClean="0"/>
              <a:t>афіші</a:t>
            </a:r>
            <a:r>
              <a:rPr lang="ru-RU" dirty="0" smtClean="0"/>
              <a:t>, </a:t>
            </a:r>
            <a:r>
              <a:rPr lang="ru-RU" dirty="0" err="1" smtClean="0"/>
              <a:t>зрозумілі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для </a:t>
            </a:r>
            <a:r>
              <a:rPr lang="ru-RU" dirty="0" err="1" smtClean="0"/>
              <a:t>інтернет-спілкування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Математична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01056" cy="4857784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вміти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лічити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оперувати</a:t>
            </a:r>
            <a:r>
              <a:rPr lang="ru-RU" dirty="0" smtClean="0"/>
              <a:t> </a:t>
            </a:r>
            <a:r>
              <a:rPr lang="ru-RU" dirty="0" err="1" smtClean="0"/>
              <a:t>багатоцифровими</a:t>
            </a:r>
            <a:r>
              <a:rPr lang="ru-RU" dirty="0" smtClean="0"/>
              <a:t> числами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протяжності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, </a:t>
            </a:r>
            <a:r>
              <a:rPr lang="ru-RU" dirty="0" err="1" smtClean="0"/>
              <a:t>висоти</a:t>
            </a:r>
            <a:r>
              <a:rPr lang="ru-RU" dirty="0" smtClean="0"/>
              <a:t> </a:t>
            </a:r>
            <a:r>
              <a:rPr lang="ru-RU" dirty="0" err="1" smtClean="0"/>
              <a:t>гір</a:t>
            </a:r>
            <a:r>
              <a:rPr lang="ru-RU" dirty="0" smtClean="0"/>
              <a:t>,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передбачати</a:t>
            </a:r>
            <a:r>
              <a:rPr lang="ru-RU" dirty="0" smtClean="0"/>
              <a:t> результат </a:t>
            </a:r>
            <a:r>
              <a:rPr lang="ru-RU" dirty="0" err="1" smtClean="0"/>
              <a:t>математичних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обґрунтовувати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записувати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математичну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тлумачить</a:t>
            </a:r>
            <a:r>
              <a:rPr lang="ru-RU" dirty="0" smtClean="0"/>
              <a:t> </a:t>
            </a:r>
            <a:r>
              <a:rPr lang="ru-RU" dirty="0" err="1" smtClean="0"/>
              <a:t>дріб</a:t>
            </a:r>
            <a:r>
              <a:rPr lang="ru-RU" dirty="0" smtClean="0"/>
              <a:t>, </a:t>
            </a:r>
            <a:r>
              <a:rPr lang="ru-RU" dirty="0" err="1" smtClean="0"/>
              <a:t>порівнює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величин, </a:t>
            </a:r>
            <a:r>
              <a:rPr lang="ru-RU" dirty="0" err="1" smtClean="0"/>
              <a:t>розуміє</a:t>
            </a:r>
            <a:r>
              <a:rPr lang="ru-RU" dirty="0" smtClean="0"/>
              <a:t>, як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площу</a:t>
            </a:r>
            <a:r>
              <a:rPr lang="ru-RU" dirty="0" smtClean="0"/>
              <a:t> та периметр,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двовимірні</a:t>
            </a:r>
            <a:r>
              <a:rPr lang="ru-RU" dirty="0" smtClean="0"/>
              <a:t> та </a:t>
            </a:r>
            <a:r>
              <a:rPr lang="ru-RU" dirty="0" err="1" smtClean="0"/>
              <a:t>тривимірні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має</a:t>
            </a:r>
            <a:r>
              <a:rPr lang="ru-RU" dirty="0" smtClean="0"/>
              <a:t> сама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 в </a:t>
            </a:r>
            <a:r>
              <a:rPr lang="ru-RU" dirty="0" err="1" smtClean="0"/>
              <a:t>розв’язанні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задач.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Навіщо він потрібен???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Визначає, що саме мають знати й уміти учні по закінченню певного циклу.</a:t>
            </a:r>
          </a:p>
          <a:p>
            <a:r>
              <a:rPr lang="uk-UA" dirty="0" smtClean="0"/>
              <a:t>Окреслює ідейні засади та принципи навчально-виховного процесу.</a:t>
            </a:r>
          </a:p>
          <a:p>
            <a:r>
              <a:rPr lang="uk-UA" dirty="0" smtClean="0"/>
              <a:t>За ним вчителі зможуть розробляти власні програми.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Природнича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01056" cy="485778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проблему для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прогнозує</a:t>
            </a:r>
            <a:r>
              <a:rPr lang="ru-RU" dirty="0" smtClean="0"/>
              <a:t> результат </a:t>
            </a:r>
            <a:r>
              <a:rPr lang="ru-RU" dirty="0" err="1" smtClean="0"/>
              <a:t>досліду</a:t>
            </a:r>
            <a:r>
              <a:rPr lang="ru-RU" dirty="0" smtClean="0"/>
              <a:t>, </a:t>
            </a:r>
            <a:r>
              <a:rPr lang="ru-RU" dirty="0" err="1" smtClean="0"/>
              <a:t>відбирає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та </a:t>
            </a:r>
            <a:r>
              <a:rPr lang="ru-RU" dirty="0" err="1" smtClean="0"/>
              <a:t>прилади</a:t>
            </a:r>
            <a:r>
              <a:rPr lang="ru-RU" dirty="0" smtClean="0"/>
              <a:t>. </a:t>
            </a:r>
            <a:r>
              <a:rPr lang="ru-RU" dirty="0" err="1" smtClean="0"/>
              <a:t>Вміє</a:t>
            </a:r>
            <a:r>
              <a:rPr lang="ru-RU" dirty="0" smtClean="0"/>
              <a:t> </a:t>
            </a:r>
            <a:r>
              <a:rPr lang="ru-RU" dirty="0" err="1" smtClean="0"/>
              <a:t>виявляти</a:t>
            </a:r>
            <a:r>
              <a:rPr lang="ru-RU" dirty="0" smtClean="0"/>
              <a:t> причини </a:t>
            </a:r>
            <a:r>
              <a:rPr lang="ru-RU" dirty="0" err="1" smtClean="0"/>
              <a:t>невдачі</a:t>
            </a:r>
            <a:r>
              <a:rPr lang="ru-RU" dirty="0" smtClean="0"/>
              <a:t> – </a:t>
            </a:r>
            <a:r>
              <a:rPr lang="ru-RU" dirty="0" err="1" smtClean="0"/>
              <a:t>шукає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дослідницькій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розумітися</a:t>
            </a:r>
            <a:r>
              <a:rPr lang="ru-RU" dirty="0" smtClean="0"/>
              <a:t> в </a:t>
            </a:r>
            <a:r>
              <a:rPr lang="ru-RU" dirty="0" err="1" smtClean="0"/>
              <a:t>змінах</a:t>
            </a:r>
            <a:r>
              <a:rPr lang="ru-RU" dirty="0" smtClean="0"/>
              <a:t> агрегатного стану </a:t>
            </a:r>
            <a:r>
              <a:rPr lang="ru-RU" dirty="0" err="1" smtClean="0"/>
              <a:t>речовин</a:t>
            </a:r>
            <a:r>
              <a:rPr lang="ru-RU" dirty="0" smtClean="0"/>
              <a:t> та </a:t>
            </a:r>
            <a:r>
              <a:rPr lang="ru-RU" dirty="0" err="1" smtClean="0"/>
              <a:t>перетвореннях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та комах, </a:t>
            </a:r>
            <a:r>
              <a:rPr lang="ru-RU" dirty="0" err="1" smtClean="0"/>
              <a:t>рослиноїдних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хижаків</a:t>
            </a:r>
            <a:r>
              <a:rPr lang="ru-RU" dirty="0" smtClean="0"/>
              <a:t>, </a:t>
            </a:r>
            <a:r>
              <a:rPr lang="ru-RU" dirty="0" err="1" smtClean="0"/>
              <a:t>перелітних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осілих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, </a:t>
            </a:r>
            <a:r>
              <a:rPr lang="ru-RU" dirty="0" err="1" smtClean="0"/>
              <a:t>свійських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диких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їстівні</a:t>
            </a:r>
            <a:r>
              <a:rPr lang="ru-RU" dirty="0" smtClean="0"/>
              <a:t> та </a:t>
            </a:r>
            <a:r>
              <a:rPr lang="ru-RU" dirty="0" err="1" smtClean="0"/>
              <a:t>неїстівні</a:t>
            </a:r>
            <a:r>
              <a:rPr lang="ru-RU" dirty="0" smtClean="0"/>
              <a:t> </a:t>
            </a:r>
            <a:r>
              <a:rPr lang="ru-RU" dirty="0" err="1" smtClean="0"/>
              <a:t>гриби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розуміє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, як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сонячні</a:t>
            </a:r>
            <a:r>
              <a:rPr lang="ru-RU" dirty="0" smtClean="0"/>
              <a:t> зайчики,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тінь</a:t>
            </a:r>
            <a:r>
              <a:rPr lang="ru-RU" dirty="0" smtClean="0"/>
              <a:t>, </a:t>
            </a:r>
            <a:r>
              <a:rPr lang="ru-RU" dirty="0" err="1" smtClean="0"/>
              <a:t>вимірює</a:t>
            </a:r>
            <a:r>
              <a:rPr lang="ru-RU" dirty="0" smtClean="0"/>
              <a:t> температуру, </a:t>
            </a:r>
            <a:r>
              <a:rPr lang="ru-RU" dirty="0" err="1" smtClean="0"/>
              <a:t>аналізує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в </a:t>
            </a:r>
            <a:r>
              <a:rPr lang="ru-RU" dirty="0" err="1" smtClean="0"/>
              <a:t>різні</a:t>
            </a:r>
            <a:r>
              <a:rPr lang="ru-RU" dirty="0" smtClean="0"/>
              <a:t> пори року, </a:t>
            </a:r>
            <a:r>
              <a:rPr lang="ru-RU" dirty="0" err="1" smtClean="0"/>
              <a:t>дотримується</a:t>
            </a:r>
            <a:r>
              <a:rPr lang="ru-RU" dirty="0" smtClean="0"/>
              <a:t> правил </a:t>
            </a:r>
            <a:r>
              <a:rPr lang="ru-RU" dirty="0" err="1" smtClean="0"/>
              <a:t>безпеки</a:t>
            </a:r>
            <a:r>
              <a:rPr lang="ru-RU" dirty="0" smtClean="0"/>
              <a:t> у </a:t>
            </a:r>
            <a:r>
              <a:rPr lang="ru-RU" dirty="0" err="1" smtClean="0"/>
              <a:t>довкіллі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Природнича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01056" cy="4857784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спостерігає</a:t>
            </a:r>
            <a:r>
              <a:rPr lang="ru-RU" dirty="0" smtClean="0"/>
              <a:t> за ростом </a:t>
            </a:r>
            <a:r>
              <a:rPr lang="ru-RU" dirty="0" err="1" smtClean="0"/>
              <a:t>рослин</a:t>
            </a:r>
            <a:r>
              <a:rPr lang="ru-RU" dirty="0" smtClean="0"/>
              <a:t> у </a:t>
            </a:r>
            <a:r>
              <a:rPr lang="ru-RU" dirty="0" err="1" smtClean="0"/>
              <a:t>класі</a:t>
            </a:r>
            <a:r>
              <a:rPr lang="ru-RU" dirty="0" smtClean="0"/>
              <a:t> та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тваринок</a:t>
            </a:r>
            <a:r>
              <a:rPr lang="ru-RU" dirty="0" smtClean="0"/>
              <a:t>, </a:t>
            </a:r>
            <a:r>
              <a:rPr lang="ru-RU" dirty="0" err="1" smtClean="0"/>
              <a:t>фіксує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здобуту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аудіофайлів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smtClean="0"/>
              <a:t>фото.</a:t>
            </a:r>
          </a:p>
          <a:p>
            <a:r>
              <a:rPr lang="ru-RU" dirty="0" err="1" smtClean="0"/>
              <a:t>Розрізняє</a:t>
            </a:r>
            <a:r>
              <a:rPr lang="ru-RU" dirty="0" smtClean="0"/>
              <a:t> материки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океани</a:t>
            </a:r>
            <a:r>
              <a:rPr lang="ru-RU" dirty="0" smtClean="0"/>
              <a:t>, </a:t>
            </a:r>
            <a:r>
              <a:rPr lang="ru-RU" dirty="0" err="1" smtClean="0"/>
              <a:t>переконує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у </a:t>
            </a:r>
            <a:r>
              <a:rPr lang="ru-RU" dirty="0" err="1" smtClean="0"/>
              <a:t>потребі</a:t>
            </a:r>
            <a:r>
              <a:rPr lang="ru-RU" dirty="0" smtClean="0"/>
              <a:t> </a:t>
            </a:r>
            <a:r>
              <a:rPr lang="ru-RU" dirty="0" err="1" smtClean="0"/>
              <a:t>сортувати</a:t>
            </a:r>
            <a:r>
              <a:rPr lang="ru-RU" dirty="0" smtClean="0"/>
              <a:t> </a:t>
            </a:r>
            <a:r>
              <a:rPr lang="ru-RU" dirty="0" err="1" smtClean="0"/>
              <a:t>сміття</a:t>
            </a:r>
            <a:r>
              <a:rPr lang="ru-RU" dirty="0" smtClean="0"/>
              <a:t>,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Вміє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компасом, </a:t>
            </a:r>
            <a:r>
              <a:rPr lang="ru-RU" dirty="0" err="1" smtClean="0"/>
              <a:t>розрізняє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винаходи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Технологічна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01056" cy="4857784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навчитися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та </a:t>
            </a:r>
            <a:r>
              <a:rPr lang="ru-RU" dirty="0" err="1" smtClean="0"/>
              <a:t>утилізувати</a:t>
            </a:r>
            <a:r>
              <a:rPr lang="ru-RU" dirty="0" smtClean="0"/>
              <a:t> </a:t>
            </a:r>
            <a:r>
              <a:rPr lang="ru-RU" dirty="0" err="1" smtClean="0"/>
              <a:t>залишки</a:t>
            </a:r>
            <a:r>
              <a:rPr lang="ru-RU" dirty="0" smtClean="0"/>
              <a:t>. </a:t>
            </a:r>
            <a:r>
              <a:rPr lang="ru-RU" dirty="0" err="1" smtClean="0"/>
              <a:t>Безпечно</a:t>
            </a:r>
            <a:r>
              <a:rPr lang="ru-RU" dirty="0" smtClean="0"/>
              <a:t> поводиться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приладами</a:t>
            </a:r>
            <a:r>
              <a:rPr lang="ru-RU" dirty="0" smtClean="0"/>
              <a:t>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побуті</a:t>
            </a:r>
            <a:r>
              <a:rPr lang="ru-RU" dirty="0" smtClean="0"/>
              <a:t>,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 про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виробу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Інформатична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01056" cy="485778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регулювати</a:t>
            </a:r>
            <a:r>
              <a:rPr lang="ru-RU" dirty="0" smtClean="0"/>
              <a:t> час </a:t>
            </a:r>
            <a:r>
              <a:rPr lang="ru-RU" dirty="0" err="1" smtClean="0"/>
              <a:t>сидіння</a:t>
            </a:r>
            <a:r>
              <a:rPr lang="ru-RU" dirty="0" smtClean="0"/>
              <a:t> за </a:t>
            </a:r>
            <a:r>
              <a:rPr lang="ru-RU" dirty="0" err="1" smtClean="0"/>
              <a:t>пристроями</a:t>
            </a:r>
            <a:r>
              <a:rPr lang="ru-RU" dirty="0" smtClean="0"/>
              <a:t>,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приватну</a:t>
            </a:r>
            <a:r>
              <a:rPr lang="ru-RU" dirty="0" smtClean="0"/>
              <a:t> та </a:t>
            </a:r>
            <a:r>
              <a:rPr lang="ru-RU" dirty="0" err="1" smtClean="0"/>
              <a:t>публічну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порівнювати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паролі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зазначає</a:t>
            </a:r>
            <a:r>
              <a:rPr lang="ru-RU" dirty="0" smtClean="0"/>
              <a:t> авторство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(</a:t>
            </a:r>
            <a:r>
              <a:rPr lang="ru-RU" dirty="0" err="1" smtClean="0"/>
              <a:t>прізвище</a:t>
            </a:r>
            <a:r>
              <a:rPr lang="ru-RU" dirty="0" smtClean="0"/>
              <a:t>, </a:t>
            </a:r>
            <a:r>
              <a:rPr lang="ru-RU" dirty="0" err="1" smtClean="0"/>
              <a:t>ім’я</a:t>
            </a:r>
            <a:r>
              <a:rPr lang="ru-RU" dirty="0" smtClean="0"/>
              <a:t>, дата), </a:t>
            </a:r>
            <a:r>
              <a:rPr lang="ru-RU" dirty="0" err="1" smtClean="0"/>
              <a:t>цитує</a:t>
            </a:r>
            <a:r>
              <a:rPr lang="ru-RU" dirty="0" smtClean="0"/>
              <a:t> та 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прогнозує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плагіату</a:t>
            </a:r>
            <a:r>
              <a:rPr lang="ru-RU" dirty="0" smtClean="0"/>
              <a:t> в </a:t>
            </a:r>
            <a:r>
              <a:rPr lang="ru-RU" dirty="0" err="1" smtClean="0"/>
              <a:t>щоденному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та </a:t>
            </a:r>
            <a:r>
              <a:rPr lang="ru-RU" dirty="0" err="1" smtClean="0"/>
              <a:t>онлайн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обирає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носії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для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, </a:t>
            </a:r>
            <a:r>
              <a:rPr lang="ru-RU" dirty="0" err="1" smtClean="0"/>
              <a:t>вдосконалює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комп’ютерних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мультимедійні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, </a:t>
            </a:r>
            <a:r>
              <a:rPr lang="ru-RU" dirty="0" err="1" smtClean="0"/>
              <a:t>налаштовує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комп’ютерної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зображень</a:t>
            </a:r>
            <a:r>
              <a:rPr lang="ru-RU" dirty="0" smtClean="0"/>
              <a:t> та </a:t>
            </a:r>
            <a:r>
              <a:rPr lang="ru-RU" dirty="0" err="1" smtClean="0"/>
              <a:t>усуває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несправності</a:t>
            </a:r>
            <a:r>
              <a:rPr lang="ru-RU" dirty="0" smtClean="0"/>
              <a:t> (</a:t>
            </a:r>
            <a:r>
              <a:rPr lang="ru-RU" dirty="0" err="1" smtClean="0"/>
              <a:t>перезавантажити</a:t>
            </a:r>
            <a:r>
              <a:rPr lang="ru-RU" dirty="0" smtClean="0"/>
              <a:t> </a:t>
            </a:r>
            <a:r>
              <a:rPr lang="ru-RU" dirty="0" err="1" smtClean="0"/>
              <a:t>комп’ютер</a:t>
            </a:r>
            <a:r>
              <a:rPr lang="ru-RU" dirty="0" smtClean="0"/>
              <a:t>, </a:t>
            </a:r>
            <a:r>
              <a:rPr lang="ru-RU" dirty="0" err="1" smtClean="0"/>
              <a:t>перевірити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Соціальна</a:t>
            </a:r>
            <a:r>
              <a:rPr lang="ru-RU" b="1" dirty="0" smtClean="0"/>
              <a:t> та </a:t>
            </a:r>
            <a:r>
              <a:rPr lang="ru-RU" b="1" dirty="0" err="1" smtClean="0"/>
              <a:t>здоров’язбережувальна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001056" cy="428628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обирає</a:t>
            </a:r>
            <a:r>
              <a:rPr lang="ru-RU" dirty="0" smtClean="0"/>
              <a:t> </a:t>
            </a:r>
            <a:r>
              <a:rPr lang="ru-RU" dirty="0" err="1" smtClean="0"/>
              <a:t>безпечну</a:t>
            </a:r>
            <a:r>
              <a:rPr lang="ru-RU" dirty="0" smtClean="0"/>
              <a:t> дорогу </a:t>
            </a:r>
            <a:r>
              <a:rPr lang="ru-RU" dirty="0" err="1" smtClean="0"/>
              <a:t>додому</a:t>
            </a:r>
            <a:r>
              <a:rPr lang="ru-RU" dirty="0" smtClean="0"/>
              <a:t>, </a:t>
            </a:r>
            <a:r>
              <a:rPr lang="ru-RU" dirty="0" err="1" smtClean="0"/>
              <a:t>аналізує</a:t>
            </a:r>
            <a:r>
              <a:rPr lang="ru-RU" dirty="0" smtClean="0"/>
              <a:t> </a:t>
            </a:r>
            <a:r>
              <a:rPr lang="ru-RU" dirty="0" err="1" smtClean="0"/>
              <a:t>корисні</a:t>
            </a:r>
            <a:r>
              <a:rPr lang="ru-RU" dirty="0" smtClean="0"/>
              <a:t> та </a:t>
            </a:r>
            <a:r>
              <a:rPr lang="ru-RU" dirty="0" err="1" smtClean="0"/>
              <a:t>шкідливі</a:t>
            </a:r>
            <a:r>
              <a:rPr lang="ru-RU" dirty="0" smtClean="0"/>
              <a:t> </a:t>
            </a:r>
            <a:r>
              <a:rPr lang="ru-RU" dirty="0" err="1" smtClean="0"/>
              <a:t>впливи</a:t>
            </a:r>
            <a:r>
              <a:rPr lang="ru-RU" dirty="0" smtClean="0"/>
              <a:t>, </a:t>
            </a:r>
            <a:r>
              <a:rPr lang="ru-RU" dirty="0" err="1" smtClean="0"/>
              <a:t>моделює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безпечного</a:t>
            </a:r>
            <a:r>
              <a:rPr lang="ru-RU" dirty="0" smtClean="0"/>
              <a:t> </a:t>
            </a:r>
            <a:r>
              <a:rPr lang="ru-RU" dirty="0" err="1" smtClean="0"/>
              <a:t>поводження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невідомими</a:t>
            </a:r>
            <a:r>
              <a:rPr lang="ru-RU" dirty="0" smtClean="0"/>
              <a:t> </a:t>
            </a:r>
            <a:r>
              <a:rPr lang="ru-RU" dirty="0" smtClean="0"/>
              <a:t>предметами.</a:t>
            </a:r>
          </a:p>
          <a:p>
            <a:r>
              <a:rPr lang="ru-RU" dirty="0" err="1" smtClean="0"/>
              <a:t>пояснює</a:t>
            </a:r>
            <a:r>
              <a:rPr lang="ru-RU" dirty="0" smtClean="0"/>
              <a:t>, яку </a:t>
            </a:r>
            <a:r>
              <a:rPr lang="ru-RU" dirty="0" err="1" smtClean="0"/>
              <a:t>просту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та </a:t>
            </a:r>
            <a:r>
              <a:rPr lang="ru-RU" dirty="0" err="1" smtClean="0"/>
              <a:t>іншим</a:t>
            </a:r>
            <a:r>
              <a:rPr lang="ru-RU" dirty="0" smtClean="0"/>
              <a:t>,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довіряти</a:t>
            </a:r>
            <a:r>
              <a:rPr lang="ru-RU" dirty="0" smtClean="0"/>
              <a:t> в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, </a:t>
            </a:r>
            <a:r>
              <a:rPr lang="ru-RU" dirty="0" err="1" smtClean="0"/>
              <a:t>застосовує</a:t>
            </a:r>
            <a:r>
              <a:rPr lang="ru-RU" dirty="0" smtClean="0"/>
              <a:t> правила </a:t>
            </a:r>
            <a:r>
              <a:rPr lang="ru-RU" dirty="0" err="1" smtClean="0"/>
              <a:t>безпечної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(на </a:t>
            </a:r>
            <a:r>
              <a:rPr lang="ru-RU" dirty="0" err="1" smtClean="0"/>
              <a:t>водоймах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сильними</a:t>
            </a:r>
            <a:r>
              <a:rPr lang="ru-RU" dirty="0" smtClean="0"/>
              <a:t> </a:t>
            </a:r>
            <a:r>
              <a:rPr lang="ru-RU" dirty="0" err="1" smtClean="0"/>
              <a:t>сонячними</a:t>
            </a:r>
            <a:r>
              <a:rPr lang="ru-RU" dirty="0" smtClean="0"/>
              <a:t> </a:t>
            </a:r>
            <a:r>
              <a:rPr lang="ru-RU" dirty="0" err="1" smtClean="0"/>
              <a:t>променями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стихійного</a:t>
            </a:r>
            <a:r>
              <a:rPr lang="ru-RU" dirty="0" smtClean="0"/>
              <a:t> лиха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(</a:t>
            </a:r>
            <a:r>
              <a:rPr lang="ru-RU" dirty="0" err="1" smtClean="0"/>
              <a:t>конфлікт</a:t>
            </a:r>
            <a:r>
              <a:rPr lang="ru-RU" dirty="0" smtClean="0"/>
              <a:t>, </a:t>
            </a:r>
            <a:r>
              <a:rPr lang="ru-RU" dirty="0" err="1" smtClean="0"/>
              <a:t>заздрість</a:t>
            </a:r>
            <a:r>
              <a:rPr lang="ru-RU" dirty="0" smtClean="0"/>
              <a:t>, </a:t>
            </a:r>
            <a:r>
              <a:rPr lang="ru-RU" dirty="0" err="1" smtClean="0"/>
              <a:t>пробачення</a:t>
            </a:r>
            <a:r>
              <a:rPr lang="ru-RU" dirty="0" smtClean="0"/>
              <a:t>, </a:t>
            </a:r>
            <a:r>
              <a:rPr lang="ru-RU" dirty="0" err="1" smtClean="0"/>
              <a:t>довіра</a:t>
            </a:r>
            <a:r>
              <a:rPr lang="ru-RU" dirty="0" smtClean="0"/>
              <a:t>) та </a:t>
            </a:r>
            <a:r>
              <a:rPr lang="ru-RU" dirty="0" err="1" smtClean="0"/>
              <a:t>пояснює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режиму, </a:t>
            </a:r>
            <a:r>
              <a:rPr lang="ru-RU" dirty="0" err="1" smtClean="0"/>
              <a:t>харчування</a:t>
            </a:r>
            <a:r>
              <a:rPr lang="ru-RU" dirty="0" smtClean="0"/>
              <a:t> та </a:t>
            </a:r>
            <a:r>
              <a:rPr lang="ru-RU" dirty="0" err="1" smtClean="0"/>
              <a:t>відпочинку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Соціальна</a:t>
            </a:r>
            <a:r>
              <a:rPr lang="ru-RU" b="1" dirty="0" smtClean="0"/>
              <a:t> та </a:t>
            </a:r>
            <a:r>
              <a:rPr lang="ru-RU" b="1" dirty="0" err="1" smtClean="0"/>
              <a:t>здоров’язбережувальна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001056" cy="42862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Обґрунтовує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розрізняє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на </a:t>
            </a:r>
            <a:r>
              <a:rPr lang="ru-RU" dirty="0" err="1" smtClean="0"/>
              <a:t>етикетках</a:t>
            </a:r>
            <a:r>
              <a:rPr lang="ru-RU" dirty="0" smtClean="0"/>
              <a:t>, </a:t>
            </a:r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треба </a:t>
            </a:r>
            <a:r>
              <a:rPr lang="ru-RU" dirty="0" err="1" smtClean="0"/>
              <a:t>обмежити</a:t>
            </a:r>
            <a:r>
              <a:rPr lang="ru-RU" dirty="0" smtClean="0"/>
              <a:t> в </a:t>
            </a:r>
            <a:r>
              <a:rPr lang="ru-RU" dirty="0" err="1" smtClean="0"/>
              <a:t>раціоні</a:t>
            </a:r>
            <a:r>
              <a:rPr lang="ru-RU" dirty="0" smtClean="0"/>
              <a:t>,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 на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навіщо</a:t>
            </a:r>
            <a:r>
              <a:rPr lang="ru-RU" dirty="0" smtClean="0"/>
              <a:t> бути </a:t>
            </a:r>
            <a:r>
              <a:rPr lang="ru-RU" dirty="0" err="1" smtClean="0"/>
              <a:t>пунктуальним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знати </a:t>
            </a:r>
            <a:r>
              <a:rPr lang="ru-RU" dirty="0" err="1" smtClean="0"/>
              <a:t>точний</a:t>
            </a:r>
            <a:r>
              <a:rPr lang="ru-RU" dirty="0" smtClean="0"/>
              <a:t> час,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досягнути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, </a:t>
            </a:r>
            <a:r>
              <a:rPr lang="ru-RU" dirty="0" err="1" smtClean="0"/>
              <a:t>розпізнає</a:t>
            </a:r>
            <a:r>
              <a:rPr lang="ru-RU" dirty="0" smtClean="0"/>
              <a:t> та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переживання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описує</a:t>
            </a:r>
            <a:r>
              <a:rPr lang="ru-RU" dirty="0" smtClean="0"/>
              <a:t>, як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 в </a:t>
            </a:r>
            <a:r>
              <a:rPr lang="ru-RU" dirty="0" err="1" smtClean="0"/>
              <a:t>родині</a:t>
            </a:r>
            <a:r>
              <a:rPr lang="ru-RU" dirty="0" smtClean="0"/>
              <a:t>, коли </a:t>
            </a:r>
            <a:r>
              <a:rPr lang="ru-RU" dirty="0" err="1" smtClean="0"/>
              <a:t>з’являється</a:t>
            </a:r>
            <a:r>
              <a:rPr lang="ru-RU" dirty="0" smtClean="0"/>
              <a:t> братик, </a:t>
            </a:r>
            <a:r>
              <a:rPr lang="ru-RU" dirty="0" err="1" smtClean="0"/>
              <a:t>домашня</a:t>
            </a:r>
            <a:r>
              <a:rPr lang="ru-RU" dirty="0" smtClean="0"/>
              <a:t> </a:t>
            </a:r>
            <a:r>
              <a:rPr lang="ru-RU" dirty="0" err="1" smtClean="0"/>
              <a:t>тваринка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оцінює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спільну</a:t>
            </a:r>
            <a:r>
              <a:rPr lang="ru-RU" dirty="0" smtClean="0"/>
              <a:t> справу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людей, </a:t>
            </a:r>
            <a:r>
              <a:rPr lang="ru-RU" dirty="0" err="1" smtClean="0"/>
              <a:t>аналізує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де </a:t>
            </a:r>
            <a:r>
              <a:rPr lang="ru-RU" dirty="0" err="1" smtClean="0"/>
              <a:t>порушуються</a:t>
            </a:r>
            <a:r>
              <a:rPr lang="ru-RU" dirty="0" smtClean="0"/>
              <a:t> права </a:t>
            </a:r>
            <a:r>
              <a:rPr lang="ru-RU" dirty="0" err="1" smtClean="0"/>
              <a:t>дитини</a:t>
            </a:r>
            <a:r>
              <a:rPr lang="ru-RU" dirty="0" smtClean="0"/>
              <a:t>, не </a:t>
            </a:r>
            <a:r>
              <a:rPr lang="ru-RU" dirty="0" err="1" smtClean="0"/>
              <a:t>порушує</a:t>
            </a:r>
            <a:r>
              <a:rPr lang="ru-RU" dirty="0" smtClean="0"/>
              <a:t> права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43932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Громадянська</a:t>
            </a:r>
            <a:r>
              <a:rPr lang="ru-RU" b="1" dirty="0" smtClean="0"/>
              <a:t> та </a:t>
            </a:r>
            <a:r>
              <a:rPr lang="ru-RU" b="1" dirty="0" err="1" smtClean="0"/>
              <a:t>історична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001056" cy="4786346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описувати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розповідати</a:t>
            </a:r>
            <a:r>
              <a:rPr lang="ru-RU" dirty="0" smtClean="0"/>
              <a:t> про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</a:t>
            </a:r>
            <a:r>
              <a:rPr lang="ru-RU" dirty="0" err="1" smtClean="0"/>
              <a:t>видатних</a:t>
            </a:r>
            <a:r>
              <a:rPr lang="ru-RU" dirty="0" smtClean="0"/>
              <a:t> людей,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людей, </a:t>
            </a:r>
            <a:r>
              <a:rPr lang="ru-RU" dirty="0" err="1" smtClean="0"/>
              <a:t>чиї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 б не повторив, </a:t>
            </a:r>
            <a:r>
              <a:rPr lang="ru-RU" dirty="0" err="1" smtClean="0"/>
              <a:t>розмірковувати</a:t>
            </a:r>
            <a:r>
              <a:rPr lang="ru-RU" dirty="0" smtClean="0"/>
              <a:t> про роль </a:t>
            </a:r>
            <a:r>
              <a:rPr lang="ru-RU" dirty="0" err="1" smtClean="0"/>
              <a:t>законів</a:t>
            </a:r>
            <a:r>
              <a:rPr lang="ru-RU" dirty="0" smtClean="0"/>
              <a:t>, </a:t>
            </a:r>
            <a:r>
              <a:rPr lang="ru-RU" dirty="0" err="1" smtClean="0"/>
              <a:t>пояснювати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Конституція</a:t>
            </a:r>
            <a:r>
              <a:rPr lang="ru-RU" dirty="0" smtClean="0"/>
              <a:t> – </a:t>
            </a:r>
            <a:r>
              <a:rPr lang="ru-RU" dirty="0" err="1" smtClean="0"/>
              <a:t>найважливіший</a:t>
            </a:r>
            <a:r>
              <a:rPr lang="ru-RU" dirty="0" smtClean="0"/>
              <a:t> документ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орієнтується</a:t>
            </a:r>
            <a:r>
              <a:rPr lang="ru-RU" dirty="0" smtClean="0"/>
              <a:t> в </a:t>
            </a:r>
            <a:r>
              <a:rPr lang="ru-RU" dirty="0" err="1" smtClean="0"/>
              <a:t>місцевості</a:t>
            </a:r>
            <a:r>
              <a:rPr lang="ru-RU" dirty="0" smtClean="0"/>
              <a:t>, де </a:t>
            </a:r>
            <a:r>
              <a:rPr lang="ru-RU" dirty="0" err="1" smtClean="0"/>
              <a:t>проживає</a:t>
            </a:r>
            <a:r>
              <a:rPr lang="ru-RU" dirty="0" smtClean="0"/>
              <a:t>, </a:t>
            </a:r>
            <a:r>
              <a:rPr lang="ru-RU" dirty="0" err="1" smtClean="0"/>
              <a:t>укладає</a:t>
            </a:r>
            <a:r>
              <a:rPr lang="ru-RU" dirty="0" smtClean="0"/>
              <a:t> </a:t>
            </a:r>
            <a:r>
              <a:rPr lang="ru-RU" dirty="0" err="1" smtClean="0"/>
              <a:t>маршрути</a:t>
            </a:r>
            <a:r>
              <a:rPr lang="ru-RU" dirty="0" smtClean="0"/>
              <a:t> </a:t>
            </a:r>
            <a:r>
              <a:rPr lang="ru-RU" dirty="0" err="1" smtClean="0"/>
              <a:t>прогулянок</a:t>
            </a:r>
            <a:r>
              <a:rPr lang="ru-RU" dirty="0" smtClean="0"/>
              <a:t> у межах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населеного</a:t>
            </a:r>
            <a:r>
              <a:rPr lang="ru-RU" dirty="0" smtClean="0"/>
              <a:t> пункту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околиць</a:t>
            </a:r>
            <a:r>
              <a:rPr lang="ru-RU" dirty="0" smtClean="0"/>
              <a:t>,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віртуальну</a:t>
            </a:r>
            <a:r>
              <a:rPr lang="ru-RU" dirty="0" smtClean="0"/>
              <a:t> </a:t>
            </a:r>
            <a:r>
              <a:rPr lang="ru-RU" dirty="0" err="1" smtClean="0"/>
              <a:t>подорож</a:t>
            </a:r>
            <a:r>
              <a:rPr lang="ru-RU" dirty="0" smtClean="0"/>
              <a:t> до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, </a:t>
            </a:r>
            <a:r>
              <a:rPr lang="ru-RU" dirty="0" err="1" smtClean="0"/>
              <a:t>довідується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легенд (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розповідей</a:t>
            </a:r>
            <a:r>
              <a:rPr lang="ru-RU" dirty="0" smtClean="0"/>
              <a:t> старших) про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,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значимі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 для </a:t>
            </a:r>
            <a:r>
              <a:rPr lang="ru-RU" dirty="0" err="1" smtClean="0"/>
              <a:t>спільноти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43932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Громадянська</a:t>
            </a:r>
            <a:r>
              <a:rPr lang="ru-RU" b="1" dirty="0" smtClean="0"/>
              <a:t> та </a:t>
            </a:r>
            <a:r>
              <a:rPr lang="ru-RU" b="1" dirty="0" err="1" smtClean="0"/>
              <a:t>історична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001056" cy="4786346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однокласниками</a:t>
            </a:r>
            <a:r>
              <a:rPr lang="ru-RU" dirty="0" smtClean="0"/>
              <a:t> </a:t>
            </a:r>
            <a:r>
              <a:rPr lang="ru-RU" dirty="0" err="1" smtClean="0"/>
              <a:t>доброчесні</a:t>
            </a:r>
            <a:r>
              <a:rPr lang="ru-RU" dirty="0" smtClean="0"/>
              <a:t> правила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обговорює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, </a:t>
            </a:r>
            <a:r>
              <a:rPr lang="ru-RU" dirty="0" err="1" smtClean="0"/>
              <a:t>бажані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та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вирішенні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 (</a:t>
            </a:r>
            <a:r>
              <a:rPr lang="ru-RU" dirty="0" err="1" smtClean="0"/>
              <a:t>волонтерство</a:t>
            </a:r>
            <a:r>
              <a:rPr lang="ru-RU" dirty="0" smtClean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43932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Мистецька</a:t>
            </a:r>
            <a:r>
              <a:rPr lang="ru-RU" dirty="0" smtClean="0"/>
              <a:t> </a:t>
            </a:r>
            <a:r>
              <a:rPr lang="ru-RU" dirty="0" err="1" smtClean="0"/>
              <a:t>галузь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001056" cy="4786346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визначає</a:t>
            </a:r>
            <a:r>
              <a:rPr lang="ru-RU" dirty="0" smtClean="0"/>
              <a:t> темп, </a:t>
            </a:r>
            <a:r>
              <a:rPr lang="ru-RU" dirty="0" err="1" smtClean="0"/>
              <a:t>регістр</a:t>
            </a:r>
            <a:r>
              <a:rPr lang="ru-RU" dirty="0" smtClean="0"/>
              <a:t>,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інтонації</a:t>
            </a:r>
            <a:r>
              <a:rPr lang="ru-RU" dirty="0" smtClean="0"/>
              <a:t>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склад </a:t>
            </a:r>
            <a:r>
              <a:rPr lang="ru-RU" dirty="0" err="1" smtClean="0"/>
              <a:t>виконавців</a:t>
            </a:r>
            <a:r>
              <a:rPr lang="ru-RU" dirty="0" smtClean="0"/>
              <a:t>, </a:t>
            </a:r>
            <a:r>
              <a:rPr lang="ru-RU" dirty="0" err="1" smtClean="0"/>
              <a:t>розрізняє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мультфільмів</a:t>
            </a:r>
            <a:r>
              <a:rPr lang="ru-RU" dirty="0" smtClean="0"/>
              <a:t>, </a:t>
            </a:r>
            <a:r>
              <a:rPr lang="ru-RU" dirty="0" err="1" smtClean="0"/>
              <a:t>співає</a:t>
            </a:r>
            <a:r>
              <a:rPr lang="ru-RU" dirty="0" smtClean="0"/>
              <a:t>, </a:t>
            </a:r>
            <a:r>
              <a:rPr lang="ru-RU" dirty="0" err="1" smtClean="0"/>
              <a:t>орієнтується</a:t>
            </a:r>
            <a:r>
              <a:rPr lang="ru-RU" dirty="0" smtClean="0"/>
              <a:t> в нотному </a:t>
            </a:r>
            <a:r>
              <a:rPr lang="ru-RU" dirty="0" err="1" smtClean="0"/>
              <a:t>стані</a:t>
            </a:r>
            <a:r>
              <a:rPr lang="ru-RU" dirty="0" smtClean="0"/>
              <a:t>,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занотовки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натури</a:t>
            </a:r>
            <a:r>
              <a:rPr lang="ru-RU" dirty="0" smtClean="0"/>
              <a:t> 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,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в ролях, </a:t>
            </a:r>
            <a:r>
              <a:rPr lang="ru-RU" dirty="0" err="1" smtClean="0"/>
              <a:t>орієнтується</a:t>
            </a:r>
            <a:r>
              <a:rPr lang="ru-RU" dirty="0" smtClean="0"/>
              <a:t> в </a:t>
            </a:r>
            <a:r>
              <a:rPr lang="ru-RU" dirty="0" err="1" smtClean="0"/>
              <a:t>просторі</a:t>
            </a:r>
            <a:r>
              <a:rPr lang="ru-RU" dirty="0" smtClean="0"/>
              <a:t>,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боїться</a:t>
            </a:r>
            <a:r>
              <a:rPr lang="ru-RU" dirty="0" smtClean="0"/>
              <a:t> </a:t>
            </a:r>
            <a:r>
              <a:rPr lang="ru-RU" dirty="0" err="1" smtClean="0"/>
              <a:t>творити</a:t>
            </a:r>
            <a:r>
              <a:rPr lang="ru-RU" dirty="0" smtClean="0"/>
              <a:t>, </a:t>
            </a:r>
            <a:r>
              <a:rPr lang="ru-RU" dirty="0" err="1" smtClean="0"/>
              <a:t>визначає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улюблені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співпраці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143932" cy="71438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</a:t>
            </a:r>
            <a:r>
              <a:rPr lang="ru-RU" b="1" dirty="0" err="1" smtClean="0"/>
              <a:t>Дякую</a:t>
            </a:r>
            <a:r>
              <a:rPr lang="ru-RU" b="1" dirty="0" smtClean="0"/>
              <a:t> за </a:t>
            </a:r>
            <a:r>
              <a:rPr lang="ru-RU" b="1" dirty="0" err="1" smtClean="0"/>
              <a:t>увагу</a:t>
            </a:r>
            <a:r>
              <a:rPr lang="ru-RU" b="1" dirty="0" smtClean="0"/>
              <a:t> ! </a:t>
            </a:r>
            <a:endParaRPr lang="ru-RU" dirty="0"/>
          </a:p>
        </p:txBody>
      </p:sp>
      <p:sp>
        <p:nvSpPr>
          <p:cNvPr id="26626" name="AutoShape 2" descr="Результат пошуку зображень за запитом &quot;cvfqkb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6627" name="Picture 3" descr="G:\ЛЮДА\методкабнет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00174"/>
            <a:ext cx="214312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Що передбачає проект Стандарту?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3508977"/>
          </a:xfrm>
        </p:spPr>
        <p:txBody>
          <a:bodyPr/>
          <a:lstStyle/>
          <a:p>
            <a:r>
              <a:rPr lang="uk-UA" dirty="0" smtClean="0"/>
              <a:t>Презумпція талановитості дитини.</a:t>
            </a:r>
          </a:p>
          <a:p>
            <a:r>
              <a:rPr lang="uk-UA" dirty="0" smtClean="0"/>
              <a:t>Рівний доступ до освіти.</a:t>
            </a:r>
          </a:p>
          <a:p>
            <a:r>
              <a:rPr lang="uk-UA" dirty="0" smtClean="0"/>
              <a:t>Відсутність дискримінації.</a:t>
            </a:r>
          </a:p>
          <a:p>
            <a:r>
              <a:rPr lang="uk-UA" dirty="0" smtClean="0"/>
              <a:t>Принцип </a:t>
            </a:r>
            <a:r>
              <a:rPr lang="uk-UA" dirty="0" err="1" smtClean="0"/>
              <a:t>“цінності</a:t>
            </a:r>
            <a:r>
              <a:rPr lang="uk-UA" dirty="0" smtClean="0"/>
              <a:t> </a:t>
            </a:r>
            <a:r>
              <a:rPr lang="uk-UA" dirty="0" err="1" smtClean="0"/>
              <a:t>дитинства”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Принцип </a:t>
            </a:r>
            <a:r>
              <a:rPr lang="uk-UA" dirty="0" err="1" smtClean="0"/>
              <a:t>“радості</a:t>
            </a:r>
            <a:r>
              <a:rPr lang="uk-UA" dirty="0" smtClean="0"/>
              <a:t> пізнання та розвиток </a:t>
            </a:r>
            <a:r>
              <a:rPr lang="uk-UA" dirty="0" err="1" smtClean="0"/>
              <a:t>особистості”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Принцип здоров’я та безпеки.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Що таке компетентності?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3508977"/>
          </a:xfrm>
        </p:spPr>
        <p:txBody>
          <a:bodyPr/>
          <a:lstStyle/>
          <a:p>
            <a:pPr marL="85725" indent="-15875" algn="just">
              <a:buNone/>
            </a:pPr>
            <a:r>
              <a:rPr lang="uk-UA" dirty="0" smtClean="0"/>
              <a:t>Це динамічна комбінація знань, умінь і практичних навичок , способів мислення, світоглядних і громадянських якостей, морально-етичних цінностей, яка визначає здатність особи успішно здійснювати навчальну діяльність.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Чому інтеграція?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3508977"/>
          </a:xfrm>
        </p:spPr>
        <p:txBody>
          <a:bodyPr>
            <a:normAutofit/>
          </a:bodyPr>
          <a:lstStyle/>
          <a:p>
            <a:pPr marL="85725" indent="-15875" algn="just">
              <a:buNone/>
            </a:pPr>
            <a:r>
              <a:rPr lang="uk-UA" sz="4400" b="1" dirty="0" smtClean="0">
                <a:solidFill>
                  <a:srgbClr val="FF0000"/>
                </a:solidFill>
              </a:rPr>
              <a:t>Дитина в ранньому віці сприймає світ цілісно!!!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Освітні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001056" cy="4000528"/>
          </a:xfrm>
        </p:spPr>
        <p:txBody>
          <a:bodyPr/>
          <a:lstStyle/>
          <a:p>
            <a:r>
              <a:rPr lang="uk-UA" dirty="0" smtClean="0"/>
              <a:t>Мовно-літературна (МОВ)</a:t>
            </a:r>
          </a:p>
          <a:p>
            <a:r>
              <a:rPr lang="uk-UA" dirty="0" smtClean="0"/>
              <a:t>Математична (МАО)</a:t>
            </a:r>
          </a:p>
          <a:p>
            <a:r>
              <a:rPr lang="uk-UA" dirty="0" smtClean="0"/>
              <a:t>Природнича (ПРО)</a:t>
            </a:r>
          </a:p>
          <a:p>
            <a:r>
              <a:rPr lang="uk-UA" dirty="0" smtClean="0"/>
              <a:t>Технологічна (ТЕО)</a:t>
            </a:r>
          </a:p>
          <a:p>
            <a:r>
              <a:rPr lang="uk-UA" dirty="0" err="1" smtClean="0"/>
              <a:t>Інформатична</a:t>
            </a:r>
            <a:r>
              <a:rPr lang="uk-UA" dirty="0" smtClean="0"/>
              <a:t> (ІФО)</a:t>
            </a:r>
          </a:p>
          <a:p>
            <a:r>
              <a:rPr lang="uk-UA" dirty="0" smtClean="0"/>
              <a:t>Соціальна і </a:t>
            </a:r>
            <a:r>
              <a:rPr lang="uk-UA" dirty="0" err="1" smtClean="0"/>
              <a:t>здоров’язбережна</a:t>
            </a:r>
            <a:r>
              <a:rPr lang="uk-UA" dirty="0" smtClean="0"/>
              <a:t> (СЗО)</a:t>
            </a:r>
          </a:p>
          <a:p>
            <a:r>
              <a:rPr lang="uk-UA" dirty="0" smtClean="0"/>
              <a:t>Фізкультурна (ФІО)</a:t>
            </a:r>
          </a:p>
          <a:p>
            <a:r>
              <a:rPr lang="uk-UA" dirty="0" smtClean="0"/>
              <a:t>Громадянська та історична (</a:t>
            </a:r>
            <a:r>
              <a:rPr lang="uk-UA" dirty="0" err="1" smtClean="0"/>
              <a:t>ГІО</a:t>
            </a:r>
            <a:r>
              <a:rPr lang="uk-UA" dirty="0" smtClean="0"/>
              <a:t>)</a:t>
            </a:r>
          </a:p>
          <a:p>
            <a:r>
              <a:rPr lang="uk-UA" dirty="0" smtClean="0"/>
              <a:t>Мистецька (МИО)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7929105" cy="639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000372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Загальні цілі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923925" y="962024"/>
            <a:ext cx="6467475" cy="1609720"/>
          </a:xfrm>
          <a:custGeom>
            <a:avLst/>
            <a:gdLst>
              <a:gd name="connsiteX0" fmla="*/ 142875 w 6467475"/>
              <a:gd name="connsiteY0" fmla="*/ 85725 h 1447800"/>
              <a:gd name="connsiteX1" fmla="*/ 3714750 w 6467475"/>
              <a:gd name="connsiteY1" fmla="*/ 66675 h 1447800"/>
              <a:gd name="connsiteX2" fmla="*/ 5686425 w 6467475"/>
              <a:gd name="connsiteY2" fmla="*/ 76200 h 1447800"/>
              <a:gd name="connsiteX3" fmla="*/ 5734050 w 6467475"/>
              <a:gd name="connsiteY3" fmla="*/ 95250 h 1447800"/>
              <a:gd name="connsiteX4" fmla="*/ 5800725 w 6467475"/>
              <a:gd name="connsiteY4" fmla="*/ 114300 h 1447800"/>
              <a:gd name="connsiteX5" fmla="*/ 5857875 w 6467475"/>
              <a:gd name="connsiteY5" fmla="*/ 142875 h 1447800"/>
              <a:gd name="connsiteX6" fmla="*/ 5934075 w 6467475"/>
              <a:gd name="connsiteY6" fmla="*/ 161925 h 1447800"/>
              <a:gd name="connsiteX7" fmla="*/ 6019800 w 6467475"/>
              <a:gd name="connsiteY7" fmla="*/ 200025 h 1447800"/>
              <a:gd name="connsiteX8" fmla="*/ 6057900 w 6467475"/>
              <a:gd name="connsiteY8" fmla="*/ 209550 h 1447800"/>
              <a:gd name="connsiteX9" fmla="*/ 6153150 w 6467475"/>
              <a:gd name="connsiteY9" fmla="*/ 247650 h 1447800"/>
              <a:gd name="connsiteX10" fmla="*/ 6267450 w 6467475"/>
              <a:gd name="connsiteY10" fmla="*/ 276225 h 1447800"/>
              <a:gd name="connsiteX11" fmla="*/ 6305550 w 6467475"/>
              <a:gd name="connsiteY11" fmla="*/ 295275 h 1447800"/>
              <a:gd name="connsiteX12" fmla="*/ 6372225 w 6467475"/>
              <a:gd name="connsiteY12" fmla="*/ 314325 h 1447800"/>
              <a:gd name="connsiteX13" fmla="*/ 6400800 w 6467475"/>
              <a:gd name="connsiteY13" fmla="*/ 323850 h 1447800"/>
              <a:gd name="connsiteX14" fmla="*/ 6448425 w 6467475"/>
              <a:gd name="connsiteY14" fmla="*/ 361950 h 1447800"/>
              <a:gd name="connsiteX15" fmla="*/ 6467475 w 6467475"/>
              <a:gd name="connsiteY15" fmla="*/ 400050 h 1447800"/>
              <a:gd name="connsiteX16" fmla="*/ 6448425 w 6467475"/>
              <a:gd name="connsiteY16" fmla="*/ 1152525 h 1447800"/>
              <a:gd name="connsiteX17" fmla="*/ 6419850 w 6467475"/>
              <a:gd name="connsiteY17" fmla="*/ 1162050 h 1447800"/>
              <a:gd name="connsiteX18" fmla="*/ 6343650 w 6467475"/>
              <a:gd name="connsiteY18" fmla="*/ 1181100 h 1447800"/>
              <a:gd name="connsiteX19" fmla="*/ 6296025 w 6467475"/>
              <a:gd name="connsiteY19" fmla="*/ 1209675 h 1447800"/>
              <a:gd name="connsiteX20" fmla="*/ 6229350 w 6467475"/>
              <a:gd name="connsiteY20" fmla="*/ 1228725 h 1447800"/>
              <a:gd name="connsiteX21" fmla="*/ 6200775 w 6467475"/>
              <a:gd name="connsiteY21" fmla="*/ 1238250 h 1447800"/>
              <a:gd name="connsiteX22" fmla="*/ 6086475 w 6467475"/>
              <a:gd name="connsiteY22" fmla="*/ 1257300 h 1447800"/>
              <a:gd name="connsiteX23" fmla="*/ 6029325 w 6467475"/>
              <a:gd name="connsiteY23" fmla="*/ 1285875 h 1447800"/>
              <a:gd name="connsiteX24" fmla="*/ 5838825 w 6467475"/>
              <a:gd name="connsiteY24" fmla="*/ 1352550 h 1447800"/>
              <a:gd name="connsiteX25" fmla="*/ 5791200 w 6467475"/>
              <a:gd name="connsiteY25" fmla="*/ 1362075 h 1447800"/>
              <a:gd name="connsiteX26" fmla="*/ 5610225 w 6467475"/>
              <a:gd name="connsiteY26" fmla="*/ 1419225 h 1447800"/>
              <a:gd name="connsiteX27" fmla="*/ 5486400 w 6467475"/>
              <a:gd name="connsiteY27" fmla="*/ 1447800 h 1447800"/>
              <a:gd name="connsiteX28" fmla="*/ 3743325 w 6467475"/>
              <a:gd name="connsiteY28" fmla="*/ 1428750 h 1447800"/>
              <a:gd name="connsiteX29" fmla="*/ 3543300 w 6467475"/>
              <a:gd name="connsiteY29" fmla="*/ 1362075 h 1447800"/>
              <a:gd name="connsiteX30" fmla="*/ 3448050 w 6467475"/>
              <a:gd name="connsiteY30" fmla="*/ 1352550 h 1447800"/>
              <a:gd name="connsiteX31" fmla="*/ 3390900 w 6467475"/>
              <a:gd name="connsiteY31" fmla="*/ 1343025 h 1447800"/>
              <a:gd name="connsiteX32" fmla="*/ 3314700 w 6467475"/>
              <a:gd name="connsiteY32" fmla="*/ 1323975 h 1447800"/>
              <a:gd name="connsiteX33" fmla="*/ 3228975 w 6467475"/>
              <a:gd name="connsiteY33" fmla="*/ 1314450 h 1447800"/>
              <a:gd name="connsiteX34" fmla="*/ 2362200 w 6467475"/>
              <a:gd name="connsiteY34" fmla="*/ 1333500 h 1447800"/>
              <a:gd name="connsiteX35" fmla="*/ 2295525 w 6467475"/>
              <a:gd name="connsiteY35" fmla="*/ 1343025 h 1447800"/>
              <a:gd name="connsiteX36" fmla="*/ 2219325 w 6467475"/>
              <a:gd name="connsiteY36" fmla="*/ 1381125 h 1447800"/>
              <a:gd name="connsiteX37" fmla="*/ 2038350 w 6467475"/>
              <a:gd name="connsiteY37" fmla="*/ 1390650 h 1447800"/>
              <a:gd name="connsiteX38" fmla="*/ 1876425 w 6467475"/>
              <a:gd name="connsiteY38" fmla="*/ 1400175 h 1447800"/>
              <a:gd name="connsiteX39" fmla="*/ 1685925 w 6467475"/>
              <a:gd name="connsiteY39" fmla="*/ 1409700 h 1447800"/>
              <a:gd name="connsiteX40" fmla="*/ 1590675 w 6467475"/>
              <a:gd name="connsiteY40" fmla="*/ 1419225 h 1447800"/>
              <a:gd name="connsiteX41" fmla="*/ 1504950 w 6467475"/>
              <a:gd name="connsiteY41" fmla="*/ 1438275 h 1447800"/>
              <a:gd name="connsiteX42" fmla="*/ 666750 w 6467475"/>
              <a:gd name="connsiteY42" fmla="*/ 1428750 h 1447800"/>
              <a:gd name="connsiteX43" fmla="*/ 533400 w 6467475"/>
              <a:gd name="connsiteY43" fmla="*/ 1381125 h 1447800"/>
              <a:gd name="connsiteX44" fmla="*/ 390525 w 6467475"/>
              <a:gd name="connsiteY44" fmla="*/ 1352550 h 1447800"/>
              <a:gd name="connsiteX45" fmla="*/ 295275 w 6467475"/>
              <a:gd name="connsiteY45" fmla="*/ 1323975 h 1447800"/>
              <a:gd name="connsiteX46" fmla="*/ 257175 w 6467475"/>
              <a:gd name="connsiteY46" fmla="*/ 1314450 h 1447800"/>
              <a:gd name="connsiteX47" fmla="*/ 200025 w 6467475"/>
              <a:gd name="connsiteY47" fmla="*/ 1285875 h 1447800"/>
              <a:gd name="connsiteX48" fmla="*/ 104775 w 6467475"/>
              <a:gd name="connsiteY48" fmla="*/ 1238250 h 1447800"/>
              <a:gd name="connsiteX49" fmla="*/ 57150 w 6467475"/>
              <a:gd name="connsiteY49" fmla="*/ 1200150 h 1447800"/>
              <a:gd name="connsiteX50" fmla="*/ 28575 w 6467475"/>
              <a:gd name="connsiteY50" fmla="*/ 1152525 h 1447800"/>
              <a:gd name="connsiteX51" fmla="*/ 0 w 6467475"/>
              <a:gd name="connsiteY51" fmla="*/ 1057275 h 1447800"/>
              <a:gd name="connsiteX52" fmla="*/ 19050 w 6467475"/>
              <a:gd name="connsiteY52" fmla="*/ 885825 h 1447800"/>
              <a:gd name="connsiteX53" fmla="*/ 57150 w 6467475"/>
              <a:gd name="connsiteY53" fmla="*/ 771525 h 1447800"/>
              <a:gd name="connsiteX54" fmla="*/ 76200 w 6467475"/>
              <a:gd name="connsiteY54" fmla="*/ 714375 h 1447800"/>
              <a:gd name="connsiteX55" fmla="*/ 95250 w 6467475"/>
              <a:gd name="connsiteY55" fmla="*/ 628650 h 1447800"/>
              <a:gd name="connsiteX56" fmla="*/ 104775 w 6467475"/>
              <a:gd name="connsiteY56" fmla="*/ 600075 h 1447800"/>
              <a:gd name="connsiteX57" fmla="*/ 123825 w 6467475"/>
              <a:gd name="connsiteY57" fmla="*/ 571500 h 1447800"/>
              <a:gd name="connsiteX58" fmla="*/ 133350 w 6467475"/>
              <a:gd name="connsiteY58" fmla="*/ 542925 h 1447800"/>
              <a:gd name="connsiteX59" fmla="*/ 180975 w 6467475"/>
              <a:gd name="connsiteY59" fmla="*/ 428625 h 1447800"/>
              <a:gd name="connsiteX60" fmla="*/ 257175 w 6467475"/>
              <a:gd name="connsiteY60" fmla="*/ 285750 h 1447800"/>
              <a:gd name="connsiteX61" fmla="*/ 266700 w 6467475"/>
              <a:gd name="connsiteY61" fmla="*/ 228600 h 1447800"/>
              <a:gd name="connsiteX62" fmla="*/ 285750 w 6467475"/>
              <a:gd name="connsiteY62" fmla="*/ 200025 h 1447800"/>
              <a:gd name="connsiteX63" fmla="*/ 314325 w 6467475"/>
              <a:gd name="connsiteY63" fmla="*/ 95250 h 1447800"/>
              <a:gd name="connsiteX64" fmla="*/ 314325 w 6467475"/>
              <a:gd name="connsiteY64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467475" h="1447800">
                <a:moveTo>
                  <a:pt x="142875" y="85725"/>
                </a:moveTo>
                <a:lnTo>
                  <a:pt x="3714750" y="66675"/>
                </a:lnTo>
                <a:lnTo>
                  <a:pt x="5686425" y="76200"/>
                </a:lnTo>
                <a:cubicBezTo>
                  <a:pt x="5702300" y="82550"/>
                  <a:pt x="5717830" y="89843"/>
                  <a:pt x="5734050" y="95250"/>
                </a:cubicBezTo>
                <a:cubicBezTo>
                  <a:pt x="5755978" y="102559"/>
                  <a:pt x="5779151" y="106002"/>
                  <a:pt x="5800725" y="114300"/>
                </a:cubicBezTo>
                <a:cubicBezTo>
                  <a:pt x="5820604" y="121946"/>
                  <a:pt x="5837817" y="135712"/>
                  <a:pt x="5857875" y="142875"/>
                </a:cubicBezTo>
                <a:cubicBezTo>
                  <a:pt x="5882531" y="151681"/>
                  <a:pt x="5909386" y="153211"/>
                  <a:pt x="5934075" y="161925"/>
                </a:cubicBezTo>
                <a:cubicBezTo>
                  <a:pt x="5963562" y="172332"/>
                  <a:pt x="5990614" y="188800"/>
                  <a:pt x="6019800" y="200025"/>
                </a:cubicBezTo>
                <a:cubicBezTo>
                  <a:pt x="6032018" y="204724"/>
                  <a:pt x="6045572" y="205147"/>
                  <a:pt x="6057900" y="209550"/>
                </a:cubicBezTo>
                <a:cubicBezTo>
                  <a:pt x="6090104" y="221051"/>
                  <a:pt x="6120564" y="237282"/>
                  <a:pt x="6153150" y="247650"/>
                </a:cubicBezTo>
                <a:cubicBezTo>
                  <a:pt x="6190574" y="259558"/>
                  <a:pt x="6229965" y="264511"/>
                  <a:pt x="6267450" y="276225"/>
                </a:cubicBezTo>
                <a:cubicBezTo>
                  <a:pt x="6281003" y="280460"/>
                  <a:pt x="6292206" y="290423"/>
                  <a:pt x="6305550" y="295275"/>
                </a:cubicBezTo>
                <a:cubicBezTo>
                  <a:pt x="6327273" y="303174"/>
                  <a:pt x="6350085" y="307683"/>
                  <a:pt x="6372225" y="314325"/>
                </a:cubicBezTo>
                <a:cubicBezTo>
                  <a:pt x="6381842" y="317210"/>
                  <a:pt x="6391275" y="320675"/>
                  <a:pt x="6400800" y="323850"/>
                </a:cubicBezTo>
                <a:cubicBezTo>
                  <a:pt x="6416675" y="336550"/>
                  <a:pt x="6435038" y="346650"/>
                  <a:pt x="6448425" y="361950"/>
                </a:cubicBezTo>
                <a:cubicBezTo>
                  <a:pt x="6457775" y="372636"/>
                  <a:pt x="6467475" y="385851"/>
                  <a:pt x="6467475" y="400050"/>
                </a:cubicBezTo>
                <a:cubicBezTo>
                  <a:pt x="6467475" y="650955"/>
                  <a:pt x="6464076" y="902108"/>
                  <a:pt x="6448425" y="1152525"/>
                </a:cubicBezTo>
                <a:cubicBezTo>
                  <a:pt x="6447799" y="1162546"/>
                  <a:pt x="6429536" y="1159408"/>
                  <a:pt x="6419850" y="1162050"/>
                </a:cubicBezTo>
                <a:cubicBezTo>
                  <a:pt x="6394591" y="1168939"/>
                  <a:pt x="6369050" y="1174750"/>
                  <a:pt x="6343650" y="1181100"/>
                </a:cubicBezTo>
                <a:cubicBezTo>
                  <a:pt x="6327775" y="1190625"/>
                  <a:pt x="6313114" y="1202555"/>
                  <a:pt x="6296025" y="1209675"/>
                </a:cubicBezTo>
                <a:cubicBezTo>
                  <a:pt x="6274689" y="1218565"/>
                  <a:pt x="6251490" y="1222083"/>
                  <a:pt x="6229350" y="1228725"/>
                </a:cubicBezTo>
                <a:cubicBezTo>
                  <a:pt x="6219733" y="1231610"/>
                  <a:pt x="6210620" y="1236281"/>
                  <a:pt x="6200775" y="1238250"/>
                </a:cubicBezTo>
                <a:cubicBezTo>
                  <a:pt x="6162900" y="1245825"/>
                  <a:pt x="6086475" y="1257300"/>
                  <a:pt x="6086475" y="1257300"/>
                </a:cubicBezTo>
                <a:cubicBezTo>
                  <a:pt x="6067425" y="1266825"/>
                  <a:pt x="6048954" y="1277610"/>
                  <a:pt x="6029325" y="1285875"/>
                </a:cubicBezTo>
                <a:cubicBezTo>
                  <a:pt x="5958518" y="1315688"/>
                  <a:pt x="5909033" y="1334998"/>
                  <a:pt x="5838825" y="1352550"/>
                </a:cubicBezTo>
                <a:cubicBezTo>
                  <a:pt x="5823119" y="1356477"/>
                  <a:pt x="5807075" y="1358900"/>
                  <a:pt x="5791200" y="1362075"/>
                </a:cubicBezTo>
                <a:cubicBezTo>
                  <a:pt x="5710120" y="1416129"/>
                  <a:pt x="5814607" y="1351098"/>
                  <a:pt x="5610225" y="1419225"/>
                </a:cubicBezTo>
                <a:cubicBezTo>
                  <a:pt x="5531776" y="1445375"/>
                  <a:pt x="5572954" y="1435435"/>
                  <a:pt x="5486400" y="1447800"/>
                </a:cubicBezTo>
                <a:lnTo>
                  <a:pt x="3743325" y="1428750"/>
                </a:lnTo>
                <a:cubicBezTo>
                  <a:pt x="3709765" y="1427881"/>
                  <a:pt x="3570161" y="1368470"/>
                  <a:pt x="3543300" y="1362075"/>
                </a:cubicBezTo>
                <a:cubicBezTo>
                  <a:pt x="3512259" y="1354684"/>
                  <a:pt x="3479712" y="1356508"/>
                  <a:pt x="3448050" y="1352550"/>
                </a:cubicBezTo>
                <a:cubicBezTo>
                  <a:pt x="3428886" y="1350155"/>
                  <a:pt x="3409784" y="1347072"/>
                  <a:pt x="3390900" y="1343025"/>
                </a:cubicBezTo>
                <a:cubicBezTo>
                  <a:pt x="3365299" y="1337539"/>
                  <a:pt x="3340722" y="1326866"/>
                  <a:pt x="3314700" y="1323975"/>
                </a:cubicBezTo>
                <a:lnTo>
                  <a:pt x="3228975" y="1314450"/>
                </a:lnTo>
                <a:lnTo>
                  <a:pt x="2362200" y="1333500"/>
                </a:lnTo>
                <a:cubicBezTo>
                  <a:pt x="2339760" y="1334187"/>
                  <a:pt x="2317029" y="1336574"/>
                  <a:pt x="2295525" y="1343025"/>
                </a:cubicBezTo>
                <a:cubicBezTo>
                  <a:pt x="2224335" y="1364382"/>
                  <a:pt x="2319979" y="1368543"/>
                  <a:pt x="2219325" y="1381125"/>
                </a:cubicBezTo>
                <a:cubicBezTo>
                  <a:pt x="2159383" y="1388618"/>
                  <a:pt x="2098665" y="1387299"/>
                  <a:pt x="2038350" y="1390650"/>
                </a:cubicBezTo>
                <a:lnTo>
                  <a:pt x="1876425" y="1400175"/>
                </a:lnTo>
                <a:lnTo>
                  <a:pt x="1685925" y="1409700"/>
                </a:lnTo>
                <a:cubicBezTo>
                  <a:pt x="1654087" y="1411823"/>
                  <a:pt x="1622425" y="1416050"/>
                  <a:pt x="1590675" y="1419225"/>
                </a:cubicBezTo>
                <a:cubicBezTo>
                  <a:pt x="1562100" y="1425575"/>
                  <a:pt x="1534220" y="1437973"/>
                  <a:pt x="1504950" y="1438275"/>
                </a:cubicBezTo>
                <a:lnTo>
                  <a:pt x="666750" y="1428750"/>
                </a:lnTo>
                <a:cubicBezTo>
                  <a:pt x="624356" y="1427002"/>
                  <a:pt x="575187" y="1393064"/>
                  <a:pt x="533400" y="1381125"/>
                </a:cubicBezTo>
                <a:cubicBezTo>
                  <a:pt x="397552" y="1342311"/>
                  <a:pt x="497180" y="1377163"/>
                  <a:pt x="390525" y="1352550"/>
                </a:cubicBezTo>
                <a:cubicBezTo>
                  <a:pt x="289760" y="1329297"/>
                  <a:pt x="356392" y="1341437"/>
                  <a:pt x="295275" y="1323975"/>
                </a:cubicBezTo>
                <a:cubicBezTo>
                  <a:pt x="282688" y="1320379"/>
                  <a:pt x="269330" y="1319312"/>
                  <a:pt x="257175" y="1314450"/>
                </a:cubicBezTo>
                <a:cubicBezTo>
                  <a:pt x="237400" y="1306540"/>
                  <a:pt x="219414" y="1294688"/>
                  <a:pt x="200025" y="1285875"/>
                </a:cubicBezTo>
                <a:cubicBezTo>
                  <a:pt x="144244" y="1260520"/>
                  <a:pt x="157281" y="1275004"/>
                  <a:pt x="104775" y="1238250"/>
                </a:cubicBezTo>
                <a:cubicBezTo>
                  <a:pt x="88120" y="1226592"/>
                  <a:pt x="73025" y="1212850"/>
                  <a:pt x="57150" y="1200150"/>
                </a:cubicBezTo>
                <a:cubicBezTo>
                  <a:pt x="47625" y="1184275"/>
                  <a:pt x="36236" y="1169379"/>
                  <a:pt x="28575" y="1152525"/>
                </a:cubicBezTo>
                <a:cubicBezTo>
                  <a:pt x="15692" y="1124182"/>
                  <a:pt x="7676" y="1087980"/>
                  <a:pt x="0" y="1057275"/>
                </a:cubicBezTo>
                <a:cubicBezTo>
                  <a:pt x="6350" y="1000125"/>
                  <a:pt x="9965" y="942605"/>
                  <a:pt x="19050" y="885825"/>
                </a:cubicBezTo>
                <a:cubicBezTo>
                  <a:pt x="26807" y="837343"/>
                  <a:pt x="41344" y="814993"/>
                  <a:pt x="57150" y="771525"/>
                </a:cubicBezTo>
                <a:cubicBezTo>
                  <a:pt x="64012" y="752654"/>
                  <a:pt x="72262" y="734066"/>
                  <a:pt x="76200" y="714375"/>
                </a:cubicBezTo>
                <a:cubicBezTo>
                  <a:pt x="82747" y="681639"/>
                  <a:pt x="86282" y="660037"/>
                  <a:pt x="95250" y="628650"/>
                </a:cubicBezTo>
                <a:cubicBezTo>
                  <a:pt x="98008" y="618996"/>
                  <a:pt x="100285" y="609055"/>
                  <a:pt x="104775" y="600075"/>
                </a:cubicBezTo>
                <a:cubicBezTo>
                  <a:pt x="109895" y="589836"/>
                  <a:pt x="118705" y="581739"/>
                  <a:pt x="123825" y="571500"/>
                </a:cubicBezTo>
                <a:cubicBezTo>
                  <a:pt x="128315" y="562520"/>
                  <a:pt x="129621" y="552247"/>
                  <a:pt x="133350" y="542925"/>
                </a:cubicBezTo>
                <a:cubicBezTo>
                  <a:pt x="148679" y="504602"/>
                  <a:pt x="159739" y="464018"/>
                  <a:pt x="180975" y="428625"/>
                </a:cubicBezTo>
                <a:cubicBezTo>
                  <a:pt x="246922" y="318714"/>
                  <a:pt x="224374" y="367753"/>
                  <a:pt x="257175" y="285750"/>
                </a:cubicBezTo>
                <a:cubicBezTo>
                  <a:pt x="260350" y="266700"/>
                  <a:pt x="260593" y="246922"/>
                  <a:pt x="266700" y="228600"/>
                </a:cubicBezTo>
                <a:cubicBezTo>
                  <a:pt x="270320" y="217740"/>
                  <a:pt x="281900" y="210806"/>
                  <a:pt x="285750" y="200025"/>
                </a:cubicBezTo>
                <a:cubicBezTo>
                  <a:pt x="297926" y="165933"/>
                  <a:pt x="309205" y="131087"/>
                  <a:pt x="314325" y="95250"/>
                </a:cubicBezTo>
                <a:cubicBezTo>
                  <a:pt x="318815" y="63819"/>
                  <a:pt x="314325" y="31750"/>
                  <a:pt x="314325" y="0"/>
                </a:cubicBezTo>
              </a:path>
            </a:pathLst>
          </a:cu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Загальні очікувані результати (</a:t>
            </a:r>
            <a:r>
              <a:rPr lang="uk-UA" dirty="0" err="1" smtClean="0"/>
              <a:t>ЗОРи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9"/>
            <a:ext cx="8001056" cy="1071570"/>
          </a:xfrm>
        </p:spPr>
        <p:txBody>
          <a:bodyPr/>
          <a:lstStyle/>
          <a:p>
            <a:pPr marL="85725" indent="-15875" algn="just">
              <a:buNone/>
            </a:pPr>
            <a:r>
              <a:rPr lang="uk-UA" dirty="0" smtClean="0"/>
              <a:t>Вказують на рівень розвитку кожного вміння на завершення кожного циклу навчання (2 клас, 4 </a:t>
            </a:r>
            <a:r>
              <a:rPr lang="uk-UA" dirty="0" err="1" smtClean="0"/>
              <a:t>клас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00100" y="278605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Конкретні очікувані результати (</a:t>
            </a:r>
            <a:r>
              <a:rPr lang="uk-UA" sz="40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К</a:t>
            </a:r>
            <a:r>
              <a:rPr kumimoji="0" lang="uk-UA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ОРи</a:t>
            </a: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4143380"/>
            <a:ext cx="8001056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5725" marR="0" lvl="0" indent="-158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Описують ядро знань учнів.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с вырезом 8"/>
          <p:cNvSpPr/>
          <p:nvPr/>
        </p:nvSpPr>
        <p:spPr>
          <a:xfrm rot="3220942" flipH="1">
            <a:off x="5753259" y="3273612"/>
            <a:ext cx="2397795" cy="244395"/>
          </a:xfrm>
          <a:prstGeom prst="notch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3840556" flipH="1">
            <a:off x="5192115" y="3021128"/>
            <a:ext cx="1816954" cy="290017"/>
          </a:xfrm>
          <a:prstGeom prst="notch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3880539" flipH="1">
            <a:off x="4771001" y="2844186"/>
            <a:ext cx="1260621" cy="290017"/>
          </a:xfrm>
          <a:prstGeom prst="notch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Індекс конкретних очікуваних результатів.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3508977"/>
          </a:xfrm>
        </p:spPr>
        <p:txBody>
          <a:bodyPr>
            <a:normAutofit/>
          </a:bodyPr>
          <a:lstStyle/>
          <a:p>
            <a:pPr marL="85725" indent="-15875" algn="ctr">
              <a:buNone/>
            </a:pPr>
            <a:r>
              <a:rPr lang="uk-UA" sz="4800" b="1" dirty="0" smtClean="0">
                <a:solidFill>
                  <a:srgbClr val="FF0000"/>
                </a:solidFill>
              </a:rPr>
              <a:t>2 МАО 1.2-1</a:t>
            </a:r>
          </a:p>
          <a:p>
            <a:pPr marL="85725" indent="-15875">
              <a:buNone/>
            </a:pPr>
            <a:endParaRPr lang="uk-UA" b="1" dirty="0" smtClean="0">
              <a:solidFill>
                <a:schemeClr val="tx1"/>
              </a:solidFill>
            </a:endParaRPr>
          </a:p>
          <a:p>
            <a:pPr marL="85725" indent="-15875">
              <a:buNone/>
            </a:pPr>
            <a:r>
              <a:rPr lang="uk-UA" b="1" dirty="0" smtClean="0">
                <a:solidFill>
                  <a:schemeClr val="tx1"/>
                </a:solidFill>
              </a:rPr>
              <a:t>Цифра класу                 Освітня галузь  </a:t>
            </a:r>
          </a:p>
          <a:p>
            <a:pPr marL="85725" indent="-15875">
              <a:buNone/>
            </a:pPr>
            <a:r>
              <a:rPr lang="uk-UA" b="1" dirty="0" smtClean="0">
                <a:solidFill>
                  <a:schemeClr val="tx1"/>
                </a:solidFill>
              </a:rPr>
              <a:t>                                                         Номер загальної цілі</a:t>
            </a:r>
          </a:p>
          <a:p>
            <a:pPr marL="85725" indent="-15875">
              <a:buNone/>
            </a:pPr>
            <a:r>
              <a:rPr lang="uk-UA" b="1" dirty="0" smtClean="0">
                <a:solidFill>
                  <a:schemeClr val="tx1"/>
                </a:solidFill>
              </a:rPr>
              <a:t>                                                                                       </a:t>
            </a:r>
            <a:r>
              <a:rPr lang="uk-UA" b="1" dirty="0" err="1" smtClean="0">
                <a:solidFill>
                  <a:schemeClr val="tx1"/>
                </a:solidFill>
              </a:rPr>
              <a:t>ЗОР</a:t>
            </a:r>
            <a:endParaRPr lang="uk-UA" b="1" dirty="0" smtClean="0">
              <a:solidFill>
                <a:schemeClr val="tx1"/>
              </a:solidFill>
            </a:endParaRPr>
          </a:p>
          <a:p>
            <a:pPr marL="85725" indent="-15875">
              <a:buNone/>
            </a:pPr>
            <a:r>
              <a:rPr lang="uk-UA" b="1" dirty="0" smtClean="0">
                <a:solidFill>
                  <a:schemeClr val="tx1"/>
                </a:solidFill>
              </a:rPr>
              <a:t>                                                                                                     КОР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 rot="9678822" flipH="1">
            <a:off x="1284422" y="2520771"/>
            <a:ext cx="1816954" cy="290017"/>
          </a:xfrm>
          <a:prstGeom prst="notch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 rot="5564299" flipH="1">
            <a:off x="3637475" y="2602211"/>
            <a:ext cx="766599" cy="290017"/>
          </a:xfrm>
          <a:prstGeom prst="notch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such_standartu</Template>
  <TotalTime>294</TotalTime>
  <Words>1357</Words>
  <Application>Microsoft Office PowerPoint</Application>
  <PresentationFormat>Экран (4:3)</PresentationFormat>
  <Paragraphs>118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Остин</vt:lpstr>
      <vt:lpstr>Що це за документ?</vt:lpstr>
      <vt:lpstr>Навіщо він потрібен???</vt:lpstr>
      <vt:lpstr>Що передбачає проект Стандарту?</vt:lpstr>
      <vt:lpstr>Що таке компетентності?</vt:lpstr>
      <vt:lpstr>Чому інтеграція?</vt:lpstr>
      <vt:lpstr>Освітні галузі</vt:lpstr>
      <vt:lpstr>Загальні цілі</vt:lpstr>
      <vt:lpstr>Загальні очікувані результати (ЗОРи)</vt:lpstr>
      <vt:lpstr>Індекс конкретних очікуваних результатів.</vt:lpstr>
      <vt:lpstr>Слайд 10</vt:lpstr>
      <vt:lpstr>Змістовні лінії</vt:lpstr>
      <vt:lpstr>Базовий навчальний план</vt:lpstr>
      <vt:lpstr>Робочий навчальний план</vt:lpstr>
      <vt:lpstr>Як користуватися стандартом?</vt:lpstr>
      <vt:lpstr>Свобода вчителя</vt:lpstr>
      <vt:lpstr>Покажчик наскрізних умінь                                       </vt:lpstr>
      <vt:lpstr>Особливості навчання</vt:lpstr>
      <vt:lpstr>Вимоги до знань і вмінь учнів у проекті Стандарту  Мовно-літературна галузь</vt:lpstr>
      <vt:lpstr> Математична галузь</vt:lpstr>
      <vt:lpstr> Природнича галузь</vt:lpstr>
      <vt:lpstr> Природнича галузь</vt:lpstr>
      <vt:lpstr> Технологічна галузь</vt:lpstr>
      <vt:lpstr> Інформатична галузь</vt:lpstr>
      <vt:lpstr> Соціальна та здоров’язбережувальна галузь</vt:lpstr>
      <vt:lpstr> Соціальна та здоров’язбережувальна галузь</vt:lpstr>
      <vt:lpstr> Громадянська та історична галузь</vt:lpstr>
      <vt:lpstr> Громадянська та історична галузь</vt:lpstr>
      <vt:lpstr> Мистецька галузь</vt:lpstr>
      <vt:lpstr>              Дякую за увагу 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це за документ?</dc:title>
  <dc:creator>Admin</dc:creator>
  <cp:lastModifiedBy>Inet</cp:lastModifiedBy>
  <cp:revision>28</cp:revision>
  <dcterms:created xsi:type="dcterms:W3CDTF">2017-08-23T14:45:31Z</dcterms:created>
  <dcterms:modified xsi:type="dcterms:W3CDTF">2017-08-27T08:19:15Z</dcterms:modified>
</cp:coreProperties>
</file>